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7"/>
  </p:notesMasterIdLst>
  <p:sldIdLst>
    <p:sldId id="457" r:id="rId5"/>
    <p:sldId id="258" r:id="rId6"/>
    <p:sldId id="458" r:id="rId7"/>
    <p:sldId id="459" r:id="rId8"/>
    <p:sldId id="460" r:id="rId9"/>
    <p:sldId id="461" r:id="rId10"/>
    <p:sldId id="480" r:id="rId11"/>
    <p:sldId id="481" r:id="rId12"/>
    <p:sldId id="478" r:id="rId13"/>
    <p:sldId id="479" r:id="rId14"/>
    <p:sldId id="466" r:id="rId15"/>
    <p:sldId id="468" r:id="rId16"/>
    <p:sldId id="475" r:id="rId17"/>
    <p:sldId id="467" r:id="rId18"/>
    <p:sldId id="469" r:id="rId19"/>
    <p:sldId id="473" r:id="rId20"/>
    <p:sldId id="474" r:id="rId21"/>
    <p:sldId id="472" r:id="rId22"/>
    <p:sldId id="471" r:id="rId23"/>
    <p:sldId id="477" r:id="rId24"/>
    <p:sldId id="476" r:id="rId25"/>
    <p:sldId id="45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1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845" userDrawn="1">
          <p15:clr>
            <a:srgbClr val="A4A3A4"/>
          </p15:clr>
        </p15:guide>
        <p15:guide id="4" orient="horz" pos="22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61223B"/>
    <a:srgbClr val="3A3E40"/>
    <a:srgbClr val="F1EBDF"/>
    <a:srgbClr val="461B2B"/>
    <a:srgbClr val="461A2B"/>
    <a:srgbClr val="4D5356"/>
    <a:srgbClr val="E2D6C0"/>
    <a:srgbClr val="8B23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1"/>
    <p:restoredTop sz="84910"/>
  </p:normalViewPr>
  <p:slideViewPr>
    <p:cSldViewPr snapToGrid="0">
      <p:cViewPr varScale="1">
        <p:scale>
          <a:sx n="115" d="100"/>
          <a:sy n="115" d="100"/>
        </p:scale>
        <p:origin x="272" y="200"/>
      </p:cViewPr>
      <p:guideLst>
        <p:guide orient="horz" pos="2001"/>
        <p:guide pos="3840"/>
        <p:guide orient="horz" pos="845"/>
        <p:guide orient="horz" pos="22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svg>
</file>

<file path=ppt/media/image11.svg>
</file>

<file path=ppt/media/image12.png>
</file>

<file path=ppt/media/image13.svg>
</file>

<file path=ppt/media/image14.png>
</file>

<file path=ppt/media/image15.svg>
</file>

<file path=ppt/media/image16.svg>
</file>

<file path=ppt/media/image17.jpe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D69B49-EEFB-4B49-ACAD-82B53A8DDF70}" type="datetimeFigureOut">
              <a:rPr lang="en-US" smtClean="0"/>
              <a:t>9/19/25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BF6EFC-B03E-874C-9CD9-41B66C8AE1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9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dirty="0">
              <a:solidFill>
                <a:srgbClr val="000000"/>
              </a:solidFill>
              <a:latin typeface="Raleway" panose="020B0003030101060003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F6EFC-B03E-874C-9CD9-41B66C8AE1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8715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6974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US" altLang="en-US" dirty="0"/>
              <a:t>Looking up individual reference sequences for virus species/strains</a:t>
            </a:r>
          </a:p>
          <a:p>
            <a:r>
              <a:rPr lang="en-US" altLang="en-US" dirty="0"/>
              <a:t>Sometimes the research community will agree on a defined set of reference sequences for a virus</a:t>
            </a:r>
          </a:p>
          <a:p>
            <a:r>
              <a:rPr lang="en-US" altLang="en-US" dirty="0"/>
              <a:t>NCBI also collates virus reference sequences</a:t>
            </a:r>
          </a:p>
          <a:p>
            <a:r>
              <a:rPr lang="en-US" altLang="en-US" dirty="0"/>
              <a:t>Where the reference sequence is used to define the coordinate space it will impact how mutations are named</a:t>
            </a:r>
          </a:p>
        </p:txBody>
      </p:sp>
    </p:spTree>
    <p:extLst>
      <p:ext uri="{BB962C8B-B14F-4D97-AF65-F5344CB8AC3E}">
        <p14:creationId xmlns:p14="http://schemas.microsoft.com/office/powerpoint/2010/main" val="3062444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Walk through a single GenBank flu entry live (or with screenshot).</a:t>
            </a:r>
          </a:p>
          <a:p>
            <a:r>
              <a:rPr lang="en-GB" dirty="0"/>
              <a:t>Point out where the </a:t>
            </a:r>
            <a:r>
              <a:rPr lang="en-GB" i="1" dirty="0"/>
              <a:t>segment</a:t>
            </a:r>
            <a:r>
              <a:rPr lang="en-GB" dirty="0"/>
              <a:t> is noted (or not noted!).</a:t>
            </a:r>
          </a:p>
          <a:p>
            <a:r>
              <a:rPr lang="en-GB" dirty="0"/>
              <a:t>Highlight strain name: often contains a lot of metadata, but not in a machine-friendly way.</a:t>
            </a:r>
          </a:p>
          <a:p>
            <a:r>
              <a:rPr lang="en-GB" dirty="0"/>
              <a:t>Show the structured fields (host, country, collection date). Sometimes present, sometimes absent.</a:t>
            </a:r>
          </a:p>
          <a:p>
            <a:r>
              <a:rPr lang="en-GB" dirty="0"/>
              <a:t>Emphasise: influenza is relatively well-curated compared to, say, other RNA viruses — but still imperfect.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419299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Walk through a single GenBank flu entry live (or with screenshot).</a:t>
            </a:r>
          </a:p>
          <a:p>
            <a:r>
              <a:rPr lang="en-GB" dirty="0"/>
              <a:t>Point out where the </a:t>
            </a:r>
            <a:r>
              <a:rPr lang="en-GB" i="1" dirty="0"/>
              <a:t>segment</a:t>
            </a:r>
            <a:r>
              <a:rPr lang="en-GB" dirty="0"/>
              <a:t> is noted (or not noted!).</a:t>
            </a:r>
          </a:p>
          <a:p>
            <a:r>
              <a:rPr lang="en-GB" dirty="0"/>
              <a:t>Highlight strain name: often contains a lot of metadata, but not in a machine-friendly way.</a:t>
            </a:r>
          </a:p>
          <a:p>
            <a:r>
              <a:rPr lang="en-GB" dirty="0"/>
              <a:t>Show the structured fields (host, country, collection date). Sometimes present, sometimes absent.</a:t>
            </a:r>
          </a:p>
          <a:p>
            <a:r>
              <a:rPr lang="en-GB" dirty="0"/>
              <a:t>Emphasise: influenza is relatively well-curated compared to, say, other RNA viruses — but still imperfect.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426386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altLang="en-US" dirty="0"/>
              <a:t>The segmented nature of </a:t>
            </a:r>
            <a:r>
              <a:rPr lang="en-GB" altLang="en-US" dirty="0" err="1"/>
              <a:t>influenzavirus</a:t>
            </a:r>
            <a:r>
              <a:rPr lang="en-GB" altLang="en-US" dirty="0"/>
              <a:t> genome is an important consideration for how the sequence data are organised in databases.</a:t>
            </a:r>
            <a:br>
              <a:rPr lang="en-GB" altLang="en-US" dirty="0"/>
            </a:br>
            <a:r>
              <a:rPr lang="en-GB" altLang="en-US" dirty="0"/>
              <a:t>IAV and IBV have eight segments.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9531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Web portals are easy entry points, but not ideal for systematic selection.</a:t>
            </a:r>
          </a:p>
          <a:p>
            <a:r>
              <a:rPr lang="en-GB" dirty="0"/>
              <a:t>In GenBank, you can’t reliably filter by segment, though you can filter by gene (e.g. HA only).</a:t>
            </a:r>
          </a:p>
          <a:p>
            <a:r>
              <a:rPr lang="en-GB" dirty="0"/>
              <a:t>GISAID provides a lot more power: you can filter by metadata fields and clade/lineage, which is great — but you can’t freely redistribute what you download.</a:t>
            </a:r>
          </a:p>
          <a:p>
            <a:r>
              <a:rPr lang="en-GB" dirty="0" err="1"/>
              <a:t>Nextstrain’s</a:t>
            </a:r>
            <a:r>
              <a:rPr lang="en-GB" dirty="0"/>
              <a:t> reference sets are a huge convenience — but they’re designed for specific builds, not as general-purpose repositories.</a:t>
            </a:r>
          </a:p>
          <a:p>
            <a:r>
              <a:rPr lang="en-GB" dirty="0"/>
              <a:t>Key takeaway: web tools are great for exploration, but limited for reproducible workflows.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679856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The command line gives you </a:t>
            </a:r>
            <a:r>
              <a:rPr lang="en-GB" i="1" dirty="0"/>
              <a:t>control and reproducibility</a:t>
            </a:r>
            <a:r>
              <a:rPr lang="en-GB" dirty="0"/>
              <a:t>.</a:t>
            </a:r>
          </a:p>
          <a:p>
            <a:r>
              <a:rPr lang="en-GB" dirty="0"/>
              <a:t>With Entrez, you can precisely specify which sequences you want (e.g. “H3N2, HA, human, 2015–2020”).</a:t>
            </a:r>
          </a:p>
          <a:p>
            <a:r>
              <a:rPr lang="en-GB" dirty="0" err="1"/>
              <a:t>Nextstrain</a:t>
            </a:r>
            <a:r>
              <a:rPr lang="en-GB" dirty="0"/>
              <a:t> augur adds extra logic — you can group, filter, </a:t>
            </a:r>
            <a:r>
              <a:rPr lang="en-GB" dirty="0" err="1"/>
              <a:t>downsample</a:t>
            </a:r>
            <a:r>
              <a:rPr lang="en-GB" dirty="0"/>
              <a:t> — things the web portals can’t do.</a:t>
            </a:r>
          </a:p>
          <a:p>
            <a:r>
              <a:rPr lang="en-GB" dirty="0"/>
              <a:t>Docker removes the “it works on my machine” problem: everyone runs the same software environment.</a:t>
            </a:r>
          </a:p>
          <a:p>
            <a:r>
              <a:rPr lang="en-GB" dirty="0"/>
              <a:t>This is the workflow we’ll use in the tutorial.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38339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One of the biggest barriers in bioinformatics is “it works on my machine but not yours.”</a:t>
            </a:r>
          </a:p>
          <a:p>
            <a:r>
              <a:rPr lang="en-GB" dirty="0"/>
              <a:t>Docker solves this by packaging the software and its dependencies into a container.</a:t>
            </a:r>
          </a:p>
          <a:p>
            <a:r>
              <a:rPr lang="en-GB" dirty="0"/>
              <a:t>You can pull the same container and know you’re running exactly what I’m running.</a:t>
            </a:r>
          </a:p>
          <a:p>
            <a:r>
              <a:rPr lang="en-GB" dirty="0"/>
              <a:t>For this tutorial, Docker is what makes it possible to run </a:t>
            </a:r>
            <a:r>
              <a:rPr lang="en-GB" dirty="0" err="1"/>
              <a:t>Nextstrain</a:t>
            </a:r>
            <a:r>
              <a:rPr lang="en-GB" dirty="0"/>
              <a:t> tools smoothly, without everyone needing to install things differently.</a:t>
            </a:r>
          </a:p>
        </p:txBody>
      </p:sp>
    </p:spTree>
    <p:extLst>
      <p:ext uri="{BB962C8B-B14F-4D97-AF65-F5344CB8AC3E}">
        <p14:creationId xmlns:p14="http://schemas.microsoft.com/office/powerpoint/2010/main" val="21356363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Once you’ve assembled candidate reference sequences, you need to clean them up.</a:t>
            </a:r>
          </a:p>
          <a:p>
            <a:r>
              <a:rPr lang="en-GB" dirty="0"/>
              <a:t>Problems include sequencing errors, partial sequences, or </a:t>
            </a:r>
            <a:r>
              <a:rPr lang="en-GB" dirty="0" err="1"/>
              <a:t>mislabeled</a:t>
            </a:r>
            <a:r>
              <a:rPr lang="en-GB" dirty="0"/>
              <a:t> isolates.</a:t>
            </a:r>
          </a:p>
          <a:p>
            <a:r>
              <a:rPr lang="en-GB" dirty="0" err="1"/>
              <a:t>Nextclade</a:t>
            </a:r>
            <a:r>
              <a:rPr lang="en-GB" dirty="0"/>
              <a:t> is especially useful for flu: it assigns genotypes, checks sequence quality, and highlights issues.</a:t>
            </a:r>
          </a:p>
          <a:p>
            <a:r>
              <a:rPr lang="en-GB" dirty="0"/>
              <a:t>A good reference set = </a:t>
            </a:r>
            <a:r>
              <a:rPr lang="en-GB" i="1" dirty="0"/>
              <a:t>high-quality AND representative</a:t>
            </a:r>
            <a:r>
              <a:rPr lang="en-GB" dirty="0"/>
              <a:t>. Without QC, your downstream alignment and phylogeny will be unreliable.</a:t>
            </a:r>
          </a:p>
        </p:txBody>
      </p:sp>
    </p:spTree>
    <p:extLst>
      <p:ext uri="{BB962C8B-B14F-4D97-AF65-F5344CB8AC3E}">
        <p14:creationId xmlns:p14="http://schemas.microsoft.com/office/powerpoint/2010/main" val="375706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Alignment is where reference sets really show their importance — they determine how well sequences are lined up and which regions are comparable.</a:t>
            </a:r>
          </a:p>
          <a:p>
            <a:r>
              <a:rPr lang="en-GB" dirty="0"/>
              <a:t>The phylogeny (tree) is then built from this alignment, showing relationships between isolates.</a:t>
            </a:r>
          </a:p>
          <a:p>
            <a:r>
              <a:rPr lang="en-GB" dirty="0" err="1"/>
              <a:t>Nextstrain’s</a:t>
            </a:r>
            <a:r>
              <a:rPr lang="en-GB" dirty="0"/>
              <a:t> augur pipeline wraps alignment and tree building into a reproducible workflow.</a:t>
            </a:r>
          </a:p>
          <a:p>
            <a:r>
              <a:rPr lang="en-GB" dirty="0"/>
              <a:t>Docker ensures that participants get the same results on any system.</a:t>
            </a:r>
          </a:p>
          <a:p>
            <a:r>
              <a:rPr lang="en-GB" dirty="0"/>
              <a:t>The reference set functions like a “backbone” → you add new sequences onto it, keeping the tree stable and interpretable.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82322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Reference sets aren’t just “any collection of sequences.” They’re carefully chosen to represent known diversity.</a:t>
            </a:r>
          </a:p>
          <a:p>
            <a:r>
              <a:rPr lang="en-GB" dirty="0"/>
              <a:t>They ensure we compare new data in a meaningful way — for example, genotyping or tracking evolution.</a:t>
            </a:r>
          </a:p>
          <a:p>
            <a:r>
              <a:rPr lang="en-GB" dirty="0"/>
              <a:t>Think of them as the scaffold that everything else hangs on: alignment, trees, even metadata interpretation.</a:t>
            </a:r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Everything we do downstream depends on having the right reference set.</a:t>
            </a:r>
          </a:p>
          <a:p>
            <a:r>
              <a:rPr lang="en-GB" dirty="0"/>
              <a:t>Different sources and tools give different trade-offs.</a:t>
            </a:r>
          </a:p>
          <a:p>
            <a:r>
              <a:rPr lang="en-GB" dirty="0"/>
              <a:t>The point is not just to grab sequences, but to think carefully about context, quality, and reproducibility.</a:t>
            </a:r>
          </a:p>
        </p:txBody>
      </p:sp>
    </p:spTree>
    <p:extLst>
      <p:ext uri="{BB962C8B-B14F-4D97-AF65-F5344CB8AC3E}">
        <p14:creationId xmlns:p14="http://schemas.microsoft.com/office/powerpoint/2010/main" val="36278307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Now we’re going to make this real.</a:t>
            </a:r>
          </a:p>
          <a:p>
            <a:r>
              <a:rPr lang="en-GB" dirty="0"/>
              <a:t>You’ll get hands-on experience: from raw sequence retrieval, through QC and filtering, to building a tree.</a:t>
            </a:r>
          </a:p>
          <a:p>
            <a:r>
              <a:rPr lang="en-GB" dirty="0"/>
              <a:t>This will let you see how the lecture concepts play out in practice.</a:t>
            </a:r>
          </a:p>
        </p:txBody>
      </p:sp>
    </p:spTree>
    <p:extLst>
      <p:ext uri="{BB962C8B-B14F-4D97-AF65-F5344CB8AC3E}">
        <p14:creationId xmlns:p14="http://schemas.microsoft.com/office/powerpoint/2010/main" val="28412354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rgbClr val="000000"/>
                </a:solidFill>
              </a:rPr>
              <a:t>Cover/End Slide Layout</a:t>
            </a:r>
          </a:p>
          <a:p>
            <a:endParaRPr lang="en-GB" dirty="0">
              <a:solidFill>
                <a:srgbClr val="000000"/>
              </a:solidFill>
            </a:endParaRPr>
          </a:p>
          <a:p>
            <a:r>
              <a:rPr lang="en-ZA" b="0" i="0" dirty="0">
                <a:solidFill>
                  <a:srgbClr val="252423"/>
                </a:solidFill>
                <a:effectLst/>
                <a:latin typeface="-apple-system"/>
              </a:rPr>
              <a:t>The maroon rectangle and ghost text placeholder is fully scalable and movable, as is the SU logo.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dirty="0">
              <a:solidFill>
                <a:srgbClr val="000000"/>
              </a:solidFill>
              <a:latin typeface="Raleway" panose="020B00030301010600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To change the image: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Select it, then click on the </a:t>
            </a:r>
            <a:r>
              <a:rPr lang="en-GB" b="1" dirty="0">
                <a:solidFill>
                  <a:srgbClr val="000000"/>
                </a:solidFill>
                <a:latin typeface="Raleway" panose="020B0003030101060003" pitchFamily="34" charset="0"/>
              </a:rPr>
              <a:t>Picture Format </a:t>
            </a: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tab.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Click on the </a:t>
            </a:r>
            <a:r>
              <a:rPr lang="en-GB" b="1" dirty="0">
                <a:solidFill>
                  <a:srgbClr val="000000"/>
                </a:solidFill>
                <a:latin typeface="Raleway" panose="020B0003030101060003" pitchFamily="34" charset="0"/>
              </a:rPr>
              <a:t>Change Picture</a:t>
            </a: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 icon and choose the </a:t>
            </a:r>
            <a:r>
              <a:rPr lang="en-GB" b="1" dirty="0">
                <a:solidFill>
                  <a:srgbClr val="000000"/>
                </a:solidFill>
                <a:latin typeface="Raleway" panose="020B0003030101060003" pitchFamily="34" charset="0"/>
              </a:rPr>
              <a:t>From a File</a:t>
            </a: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 option 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000000"/>
                </a:solidFill>
                <a:latin typeface="Raleway" panose="020B0003030101060003" pitchFamily="34" charset="0"/>
              </a:rPr>
              <a:t>Browse and select a picture and click on the </a:t>
            </a:r>
            <a:r>
              <a:rPr lang="en-GB" b="1" dirty="0">
                <a:solidFill>
                  <a:srgbClr val="000000"/>
                </a:solidFill>
                <a:latin typeface="Raleway" panose="020B0003030101060003" pitchFamily="34" charset="0"/>
              </a:rPr>
              <a:t>Insert</a:t>
            </a: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 button.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dirty="0">
              <a:solidFill>
                <a:srgbClr val="000000"/>
              </a:solidFill>
              <a:latin typeface="Raleway" panose="020B00030301010600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Use the </a:t>
            </a:r>
            <a:r>
              <a:rPr lang="en-GB" b="1" dirty="0">
                <a:solidFill>
                  <a:srgbClr val="000000"/>
                </a:solidFill>
                <a:latin typeface="Raleway" panose="020B0003030101060003" pitchFamily="34" charset="0"/>
              </a:rPr>
              <a:t>Crop</a:t>
            </a: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 command to adjust the image.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Click on the </a:t>
            </a:r>
            <a:r>
              <a:rPr lang="en-GB" b="1" dirty="0">
                <a:solidFill>
                  <a:srgbClr val="000000"/>
                </a:solidFill>
                <a:latin typeface="Raleway" panose="020B0003030101060003" pitchFamily="34" charset="0"/>
              </a:rPr>
              <a:t>Crop</a:t>
            </a: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 command again to apply the changes.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dirty="0">
              <a:solidFill>
                <a:srgbClr val="000000"/>
              </a:solidFill>
              <a:latin typeface="Raleway" panose="020B00030301010600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dirty="0">
                <a:solidFill>
                  <a:srgbClr val="000000"/>
                </a:solidFill>
                <a:latin typeface="Raleway" panose="020B0003030101060003" pitchFamily="34" charset="0"/>
              </a:rPr>
              <a:t>Remember to add image attributions to photographs or artworks.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dirty="0">
              <a:solidFill>
                <a:srgbClr val="000000"/>
              </a:solidFill>
              <a:latin typeface="Raleway" panose="020B00030301010600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F6EFC-B03E-874C-9CD9-41B66C8AE1E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78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Reference sets aren’t just “any collection of sequences.” They’re carefully chosen to represent known diversity.</a:t>
            </a:r>
          </a:p>
          <a:p>
            <a:r>
              <a:rPr lang="en-GB" dirty="0"/>
              <a:t>They ensure we compare new data in a meaningful way — for example, genotyping or tracking evolution.</a:t>
            </a:r>
          </a:p>
          <a:p>
            <a:r>
              <a:rPr lang="en-GB" dirty="0"/>
              <a:t>Think of them as the scaffold that everything else hangs on: alignment, trees, even metadata interpretation.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12988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If you choose a poor reference set (e.g. only recent outbreak isolates, or biased to one host region), your analysis will skew.</a:t>
            </a:r>
          </a:p>
          <a:p>
            <a:r>
              <a:rPr lang="en-GB" dirty="0"/>
              <a:t>Alignments may look broken if critical diversity is missing.</a:t>
            </a:r>
          </a:p>
          <a:p>
            <a:r>
              <a:rPr lang="en-GB" dirty="0"/>
              <a:t>Phylogenies can cluster strangely because the “scaffold” is distorted.</a:t>
            </a:r>
          </a:p>
          <a:p>
            <a:r>
              <a:rPr lang="en-GB" dirty="0"/>
              <a:t>A well-designed reference set provides a stable baseline that makes downstream results interpretable.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57780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GB" dirty="0"/>
              <a:t>GenBank is indispensable, but not “curated for flu.”</a:t>
            </a:r>
          </a:p>
          <a:p>
            <a:r>
              <a:rPr lang="en-GB" dirty="0"/>
              <a:t>Segment-based storage is a headache: each of the 8 influenza segments is a separate record.</a:t>
            </a:r>
          </a:p>
          <a:p>
            <a:r>
              <a:rPr lang="en-GB" dirty="0"/>
              <a:t>Metadata is inconsistent — sometimes host or location is missing, sometimes it’s embedded in the strain name.</a:t>
            </a:r>
          </a:p>
          <a:p>
            <a:r>
              <a:rPr lang="en-GB" dirty="0"/>
              <a:t>Taxonomy is shallow: “H1N1” may be as far as it goes.</a:t>
            </a:r>
          </a:p>
          <a:p>
            <a:r>
              <a:rPr lang="en-GB" dirty="0"/>
              <a:t>Volume is a double-edged sword: lots of data, but you need tools to filter and structure it.</a:t>
            </a:r>
          </a:p>
        </p:txBody>
      </p:sp>
    </p:spTree>
    <p:extLst>
      <p:ext uri="{BB962C8B-B14F-4D97-AF65-F5344CB8AC3E}">
        <p14:creationId xmlns:p14="http://schemas.microsoft.com/office/powerpoint/2010/main" val="2978204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3579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16995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1832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189AEC60-8FCE-41C0-8CD2-88DAFA6E66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8FBBD8-AE2B-4C43-8733-7F3E34237DCF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4F415F1C-0824-4CA3-AD48-7103269A3B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4BFB499A-E32B-4134-B879-14A1250D9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8197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6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microsoft.com/office/2007/relationships/hdphoto" Target="../media/hdphoto4.wdp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">
            <a:extLst>
              <a:ext uri="{FF2B5EF4-FFF2-40B4-BE49-F238E27FC236}">
                <a16:creationId xmlns:a16="http://schemas.microsoft.com/office/drawing/2014/main" id="{9ED6FEF4-BAF3-0D66-B6BF-B81560E0E5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12192000" cy="6580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FontTx/>
              <a:buNone/>
              <a:defRPr sz="1400"/>
            </a:lvl1pPr>
          </a:lstStyle>
          <a:p>
            <a:endParaRPr lang="en-US"/>
          </a:p>
        </p:txBody>
      </p:sp>
      <p:sp>
        <p:nvSpPr>
          <p:cNvPr id="7" name="Partner picture placeholder">
            <a:extLst>
              <a:ext uri="{FF2B5EF4-FFF2-40B4-BE49-F238E27FC236}">
                <a16:creationId xmlns:a16="http://schemas.microsoft.com/office/drawing/2014/main" id="{F9F8E330-2560-BACA-3B69-BB14341B526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405608" y="1407009"/>
            <a:ext cx="1439862" cy="57626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Partner logo</a:t>
            </a:r>
          </a:p>
        </p:txBody>
      </p:sp>
      <p:sp>
        <p:nvSpPr>
          <p:cNvPr id="8" name="Partner picture placeholder">
            <a:extLst>
              <a:ext uri="{FF2B5EF4-FFF2-40B4-BE49-F238E27FC236}">
                <a16:creationId xmlns:a16="http://schemas.microsoft.com/office/drawing/2014/main" id="{009E0432-ABC7-C230-ABF0-9E0B6EDDDA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11896" y="415373"/>
            <a:ext cx="1439862" cy="576262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Partner logo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0242" y="266386"/>
            <a:ext cx="8917172" cy="1456087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14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-heading and content on white bg with maroon banner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oon Banner">
            <a:extLst>
              <a:ext uri="{FF2B5EF4-FFF2-40B4-BE49-F238E27FC236}">
                <a16:creationId xmlns:a16="http://schemas.microsoft.com/office/drawing/2014/main" id="{6167D968-35CA-1DB8-1B74-50521DED38AD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735" t="68607" r="9714" b="8720"/>
          <a:stretch/>
        </p:blipFill>
        <p:spPr>
          <a:xfrm>
            <a:off x="-7951" y="5669751"/>
            <a:ext cx="12204000" cy="1195743"/>
          </a:xfrm>
          <a:prstGeom prst="rect">
            <a:avLst/>
          </a:prstGeom>
        </p:spPr>
      </p:pic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82226" y="1697394"/>
            <a:ext cx="7462444" cy="3781503"/>
          </a:xfrm>
        </p:spPr>
        <p:txBody>
          <a:bodyPr>
            <a:normAutofit lnSpcReduction="10000"/>
          </a:bodyPr>
          <a:lstStyle/>
          <a:p>
            <a:r>
              <a:rPr lang="en-GB"/>
              <a:t>Content placeholder</a:t>
            </a:r>
          </a:p>
        </p:txBody>
      </p:sp>
      <p:sp>
        <p:nvSpPr>
          <p:cNvPr id="7" name="White.Banner.Top">
            <a:extLst>
              <a:ext uri="{FF2B5EF4-FFF2-40B4-BE49-F238E27FC236}">
                <a16:creationId xmlns:a16="http://schemas.microsoft.com/office/drawing/2014/main" id="{C181FDE8-2CDE-9B53-F6F0-DC7BB4C9FF0A}"/>
              </a:ext>
            </a:extLst>
          </p:cNvPr>
          <p:cNvSpPr/>
          <p:nvPr userDrawn="1"/>
        </p:nvSpPr>
        <p:spPr>
          <a:xfrm>
            <a:off x="0" y="-1"/>
            <a:ext cx="12192000" cy="14187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9621" y="272383"/>
            <a:ext cx="11495049" cy="1019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  <p:sp>
        <p:nvSpPr>
          <p:cNvPr id="3" name="Gold strip">
            <a:extLst>
              <a:ext uri="{FF2B5EF4-FFF2-40B4-BE49-F238E27FC236}">
                <a16:creationId xmlns:a16="http://schemas.microsoft.com/office/drawing/2014/main" id="{B7788DC2-C383-B063-CAF1-06925BC59BE4}"/>
              </a:ext>
            </a:extLst>
          </p:cNvPr>
          <p:cNvSpPr/>
          <p:nvPr userDrawn="1"/>
        </p:nvSpPr>
        <p:spPr>
          <a:xfrm>
            <a:off x="0" y="-10274"/>
            <a:ext cx="1219200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oter">
            <a:extLst>
              <a:ext uri="{FF2B5EF4-FFF2-40B4-BE49-F238E27FC236}">
                <a16:creationId xmlns:a16="http://schemas.microsoft.com/office/drawing/2014/main" id="{1EB4AFB9-AD46-D1E1-906D-A134828DBB34}"/>
              </a:ext>
            </a:extLst>
          </p:cNvPr>
          <p:cNvSpPr txBox="1">
            <a:spLocks/>
          </p:cNvSpPr>
          <p:nvPr userDrawn="1"/>
        </p:nvSpPr>
        <p:spPr>
          <a:xfrm>
            <a:off x="515938" y="6597651"/>
            <a:ext cx="11125200" cy="26649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Tx/>
              <a:buNone/>
              <a:defRPr lang="en-GB" sz="1000" b="1" i="0" kern="1200" dirty="0">
                <a:solidFill>
                  <a:schemeClr val="accent1"/>
                </a:solidFill>
                <a:latin typeface="Trebuchet MS" panose="020B070302020209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GB" sz="1000" b="0" i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3EA05-838C-E5C6-2C9D-1239932B0F0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7329" y="5851917"/>
            <a:ext cx="9238881" cy="80337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1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1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text </a:t>
            </a:r>
          </a:p>
        </p:txBody>
      </p:sp>
      <p:pic>
        <p:nvPicPr>
          <p:cNvPr id="4" name="Pattern">
            <a:extLst>
              <a:ext uri="{FF2B5EF4-FFF2-40B4-BE49-F238E27FC236}">
                <a16:creationId xmlns:a16="http://schemas.microsoft.com/office/drawing/2014/main" id="{4D545818-D6DD-5899-FA21-137F0F411C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duotone>
              <a:schemeClr val="accent2">
                <a:shade val="45000"/>
                <a:satMod val="135000"/>
              </a:schemeClr>
              <a:prstClr val="white"/>
            </a:duotone>
            <a:alphaModFix amt="4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17952"/>
          <a:stretch/>
        </p:blipFill>
        <p:spPr>
          <a:xfrm>
            <a:off x="1379" y="1417791"/>
            <a:ext cx="4041984" cy="4250610"/>
          </a:xfrm>
          <a:prstGeom prst="rect">
            <a:avLst/>
          </a:prstGeom>
        </p:spPr>
      </p:pic>
      <p:sp>
        <p:nvSpPr>
          <p:cNvPr id="5" name="Sub-heading">
            <a:extLst>
              <a:ext uri="{FF2B5EF4-FFF2-40B4-BE49-F238E27FC236}">
                <a16:creationId xmlns:a16="http://schemas.microsoft.com/office/drawing/2014/main" id="{E9D14674-E58C-AC8B-92E7-C82D828AC1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0242" y="1701054"/>
            <a:ext cx="3703121" cy="3777844"/>
          </a:xfrm>
        </p:spPr>
        <p:txBody>
          <a:bodyPr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lang="en-GB" sz="2800" b="1" i="0" kern="1200" dirty="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>
                <a:cs typeface="+mn-cs"/>
              </a:rPr>
              <a:t>Sub-heading</a:t>
            </a:r>
          </a:p>
        </p:txBody>
      </p:sp>
      <p:pic>
        <p:nvPicPr>
          <p:cNvPr id="8" name="SU Logo">
            <a:extLst>
              <a:ext uri="{FF2B5EF4-FFF2-40B4-BE49-F238E27FC236}">
                <a16:creationId xmlns:a16="http://schemas.microsoft.com/office/drawing/2014/main" id="{164432BD-7DE9-99D0-E06A-DB4C1FBF5E5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8251423" y="5669751"/>
            <a:ext cx="3942921" cy="11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83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maroon b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7907" y="1707775"/>
            <a:ext cx="11489673" cy="4785173"/>
          </a:xfrm>
        </p:spPr>
        <p:txBody>
          <a:bodyPr>
            <a:normAutofit lnSpcReduction="10000"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Content placeholder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7907" y="266387"/>
            <a:ext cx="8903670" cy="1019176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4042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lide on maroon b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ttern Maroon Bottom">
            <a:extLst>
              <a:ext uri="{FF2B5EF4-FFF2-40B4-BE49-F238E27FC236}">
                <a16:creationId xmlns:a16="http://schemas.microsoft.com/office/drawing/2014/main" id="{9130908F-4F0E-9ACF-557E-28B6A3C638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6" t="5503" r="48528" b="71220"/>
          <a:stretch/>
        </p:blipFill>
        <p:spPr>
          <a:xfrm>
            <a:off x="264823" y="4471002"/>
            <a:ext cx="4785278" cy="2148599"/>
          </a:xfrm>
          <a:prstGeom prst="rect">
            <a:avLst/>
          </a:prstGeom>
        </p:spPr>
      </p:pic>
      <p:pic>
        <p:nvPicPr>
          <p:cNvPr id="6" name="Pattern Top">
            <a:extLst>
              <a:ext uri="{FF2B5EF4-FFF2-40B4-BE49-F238E27FC236}">
                <a16:creationId xmlns:a16="http://schemas.microsoft.com/office/drawing/2014/main" id="{EBD1AE1D-321F-7D3D-9087-1A30E53062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5866" t="5503" r="48528" b="87106"/>
          <a:stretch/>
        </p:blipFill>
        <p:spPr>
          <a:xfrm flipH="1" flipV="1">
            <a:off x="316373" y="1422399"/>
            <a:ext cx="4785278" cy="682237"/>
          </a:xfrm>
          <a:prstGeom prst="rect">
            <a:avLst/>
          </a:prstGeom>
        </p:spPr>
      </p:pic>
      <p:pic>
        <p:nvPicPr>
          <p:cNvPr id="8" name="Pattern Top">
            <a:extLst>
              <a:ext uri="{FF2B5EF4-FFF2-40B4-BE49-F238E27FC236}">
                <a16:creationId xmlns:a16="http://schemas.microsoft.com/office/drawing/2014/main" id="{4D96D98B-ED91-659A-B3FB-B42BC7B37E6C}"/>
              </a:ext>
            </a:extLst>
          </p:cNvPr>
          <p:cNvPicPr>
            <a:picLocks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5866" t="12894" r="48528" b="71220"/>
          <a:stretch/>
        </p:blipFill>
        <p:spPr>
          <a:xfrm flipH="1" flipV="1">
            <a:off x="316373" y="-43961"/>
            <a:ext cx="4784400" cy="1450800"/>
          </a:xfrm>
          <a:prstGeom prst="rect">
            <a:avLst/>
          </a:prstGeom>
        </p:spPr>
      </p:pic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4799" y="1701053"/>
            <a:ext cx="6474047" cy="4797998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Content placeholder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0F0F078F-8A4E-A3A0-9754-9B7523B147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3523" y="2162753"/>
            <a:ext cx="4639444" cy="2258171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23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grey b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7907" y="1707775"/>
            <a:ext cx="11489673" cy="4785173"/>
          </a:xfrm>
        </p:spPr>
        <p:txBody>
          <a:bodyPr>
            <a:normAutofit lnSpcReduction="10000"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Content placeholder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7907" y="266387"/>
            <a:ext cx="8903670" cy="1019176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51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lide on grey b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ttern Maroon Bottom">
            <a:extLst>
              <a:ext uri="{FF2B5EF4-FFF2-40B4-BE49-F238E27FC236}">
                <a16:creationId xmlns:a16="http://schemas.microsoft.com/office/drawing/2014/main" id="{9130908F-4F0E-9ACF-557E-28B6A3C638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6" t="5503" r="48528" b="71220"/>
          <a:stretch/>
        </p:blipFill>
        <p:spPr>
          <a:xfrm>
            <a:off x="264823" y="4471002"/>
            <a:ext cx="4785278" cy="2148599"/>
          </a:xfrm>
          <a:prstGeom prst="rect">
            <a:avLst/>
          </a:prstGeom>
        </p:spPr>
      </p:pic>
      <p:pic>
        <p:nvPicPr>
          <p:cNvPr id="6" name="Pattern Top">
            <a:extLst>
              <a:ext uri="{FF2B5EF4-FFF2-40B4-BE49-F238E27FC236}">
                <a16:creationId xmlns:a16="http://schemas.microsoft.com/office/drawing/2014/main" id="{EBD1AE1D-321F-7D3D-9087-1A30E53062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5866" t="5503" r="48528" b="87106"/>
          <a:stretch/>
        </p:blipFill>
        <p:spPr>
          <a:xfrm flipH="1" flipV="1">
            <a:off x="316373" y="1422399"/>
            <a:ext cx="4785278" cy="682237"/>
          </a:xfrm>
          <a:prstGeom prst="rect">
            <a:avLst/>
          </a:prstGeom>
        </p:spPr>
      </p:pic>
      <p:pic>
        <p:nvPicPr>
          <p:cNvPr id="8" name="Pattern Top">
            <a:extLst>
              <a:ext uri="{FF2B5EF4-FFF2-40B4-BE49-F238E27FC236}">
                <a16:creationId xmlns:a16="http://schemas.microsoft.com/office/drawing/2014/main" id="{4D96D98B-ED91-659A-B3FB-B42BC7B37E6C}"/>
              </a:ext>
            </a:extLst>
          </p:cNvPr>
          <p:cNvPicPr>
            <a:picLocks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5866" t="12894" r="48528" b="71220"/>
          <a:stretch/>
        </p:blipFill>
        <p:spPr>
          <a:xfrm flipH="1" flipV="1">
            <a:off x="316373" y="-43961"/>
            <a:ext cx="4784400" cy="1450800"/>
          </a:xfrm>
          <a:prstGeom prst="rect">
            <a:avLst/>
          </a:prstGeom>
        </p:spPr>
      </p:pic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4799" y="1701053"/>
            <a:ext cx="6474047" cy="4797998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Content placeholder</a:t>
            </a: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0322BCAE-CD52-F05E-AB35-904BBB08A8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3523" y="2162753"/>
            <a:ext cx="4639444" cy="2258171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59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white bg with maroon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oon Banner">
            <a:extLst>
              <a:ext uri="{FF2B5EF4-FFF2-40B4-BE49-F238E27FC236}">
                <a16:creationId xmlns:a16="http://schemas.microsoft.com/office/drawing/2014/main" id="{6167D968-35CA-1DB8-1B74-50521DED38AD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75" t="66265" r="9774" b="6982"/>
          <a:stretch/>
        </p:blipFill>
        <p:spPr>
          <a:xfrm>
            <a:off x="-7951" y="-2"/>
            <a:ext cx="12204000" cy="1410835"/>
          </a:xfrm>
          <a:prstGeom prst="rect">
            <a:avLst/>
          </a:prstGeom>
        </p:spPr>
      </p:pic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0241" y="1697394"/>
            <a:ext cx="11504429" cy="4801655"/>
          </a:xfrm>
        </p:spPr>
        <p:txBody>
          <a:bodyPr>
            <a:normAutofit lnSpcReduction="10000"/>
          </a:bodyPr>
          <a:lstStyle/>
          <a:p>
            <a:r>
              <a:rPr lang="en-GB"/>
              <a:t>Content placeholder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9621" y="272383"/>
            <a:ext cx="8886865" cy="1019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  <p:pic>
        <p:nvPicPr>
          <p:cNvPr id="4" name="SU Logo">
            <a:extLst>
              <a:ext uri="{FF2B5EF4-FFF2-40B4-BE49-F238E27FC236}">
                <a16:creationId xmlns:a16="http://schemas.microsoft.com/office/drawing/2014/main" id="{7836B401-78EF-976D-E7AE-DFC7FBC53C2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8119872" y="5077"/>
            <a:ext cx="4072128" cy="122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283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-heading and content on white bg with maroon banner and pattern pan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oon Banner">
            <a:extLst>
              <a:ext uri="{FF2B5EF4-FFF2-40B4-BE49-F238E27FC236}">
                <a16:creationId xmlns:a16="http://schemas.microsoft.com/office/drawing/2014/main" id="{27B3C7B2-3D0E-A7A9-4946-A4D6623DB66E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675" t="66265" r="9774" b="6982"/>
          <a:stretch/>
        </p:blipFill>
        <p:spPr>
          <a:xfrm>
            <a:off x="-7951" y="-2"/>
            <a:ext cx="12204000" cy="1410835"/>
          </a:xfrm>
          <a:prstGeom prst="rect">
            <a:avLst/>
          </a:prstGeom>
        </p:spPr>
      </p:pic>
      <p:pic>
        <p:nvPicPr>
          <p:cNvPr id="11" name="Pattern">
            <a:extLst>
              <a:ext uri="{FF2B5EF4-FFF2-40B4-BE49-F238E27FC236}">
                <a16:creationId xmlns:a16="http://schemas.microsoft.com/office/drawing/2014/main" id="{4232ACA5-F913-4C40-9156-9574AC847B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duotone>
              <a:schemeClr val="accent2">
                <a:shade val="45000"/>
                <a:satMod val="135000"/>
              </a:schemeClr>
              <a:prstClr val="white"/>
            </a:duotone>
            <a:alphaModFix amt="4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9" y="1417790"/>
            <a:ext cx="4041984" cy="5180631"/>
          </a:xfrm>
          <a:prstGeom prst="rect">
            <a:avLst/>
          </a:prstGeom>
        </p:spPr>
      </p:pic>
      <p:sp>
        <p:nvSpPr>
          <p:cNvPr id="13" name="Content Placeholder ">
            <a:extLst>
              <a:ext uri="{FF2B5EF4-FFF2-40B4-BE49-F238E27FC236}">
                <a16:creationId xmlns:a16="http://schemas.microsoft.com/office/drawing/2014/main" id="{297102B3-ABBC-8342-9686-98DDA2B5DFA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98506" y="1701053"/>
            <a:ext cx="7553252" cy="4797183"/>
          </a:xfrm>
        </p:spPr>
        <p:txBody>
          <a:bodyPr>
            <a:normAutofit lnSpcReduction="10000"/>
          </a:bodyPr>
          <a:lstStyle/>
          <a:p>
            <a:r>
              <a:rPr lang="en-GB"/>
              <a:t>Content placeholder</a:t>
            </a:r>
          </a:p>
        </p:txBody>
      </p:sp>
      <p:sp>
        <p:nvSpPr>
          <p:cNvPr id="14" name="Sub-heading">
            <a:extLst>
              <a:ext uri="{FF2B5EF4-FFF2-40B4-BE49-F238E27FC236}">
                <a16:creationId xmlns:a16="http://schemas.microsoft.com/office/drawing/2014/main" id="{F0A305C8-DF3E-DB45-9F64-CF839254AA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0242" y="1701053"/>
            <a:ext cx="3703121" cy="4797183"/>
          </a:xfrm>
        </p:spPr>
        <p:txBody>
          <a:bodyPr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lang="en-GB" sz="2800" b="1" i="0" kern="1200" dirty="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>
                <a:cs typeface="+mn-cs"/>
              </a:rPr>
              <a:t>Sub-heading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7330" y="272383"/>
            <a:ext cx="8910084" cy="1019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  <p:pic>
        <p:nvPicPr>
          <p:cNvPr id="3" name="SU Logo">
            <a:extLst>
              <a:ext uri="{FF2B5EF4-FFF2-40B4-BE49-F238E27FC236}">
                <a16:creationId xmlns:a16="http://schemas.microsoft.com/office/drawing/2014/main" id="{F9509B75-28EB-9D50-76D2-F07E0B12A1D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8119872" y="5077"/>
            <a:ext cx="4072128" cy="122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00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lide on white bg with maroon bann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 Sand Bottom">
            <a:extLst>
              <a:ext uri="{FF2B5EF4-FFF2-40B4-BE49-F238E27FC236}">
                <a16:creationId xmlns:a16="http://schemas.microsoft.com/office/drawing/2014/main" id="{7E41FF7E-0642-ED43-BF36-6F4C4C4A2B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6" t="5503" r="48528" b="71220"/>
          <a:stretch/>
        </p:blipFill>
        <p:spPr>
          <a:xfrm>
            <a:off x="260606" y="4478953"/>
            <a:ext cx="4785278" cy="2148599"/>
          </a:xfrm>
          <a:prstGeom prst="rect">
            <a:avLst/>
          </a:prstGeom>
        </p:spPr>
      </p:pic>
      <p:pic>
        <p:nvPicPr>
          <p:cNvPr id="11" name="Pattern Top">
            <a:extLst>
              <a:ext uri="{FF2B5EF4-FFF2-40B4-BE49-F238E27FC236}">
                <a16:creationId xmlns:a16="http://schemas.microsoft.com/office/drawing/2014/main" id="{6124DACD-3877-F440-9547-FC58D4D8F1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6" t="5503" r="48528" b="71220"/>
          <a:stretch/>
        </p:blipFill>
        <p:spPr>
          <a:xfrm flipV="1">
            <a:off x="260883" y="-43952"/>
            <a:ext cx="4785278" cy="2148599"/>
          </a:xfrm>
          <a:prstGeom prst="rect">
            <a:avLst/>
          </a:prstGeom>
        </p:spPr>
      </p:pic>
      <p:pic>
        <p:nvPicPr>
          <p:cNvPr id="4" name="Maroon Banner">
            <a:extLst>
              <a:ext uri="{FF2B5EF4-FFF2-40B4-BE49-F238E27FC236}">
                <a16:creationId xmlns:a16="http://schemas.microsoft.com/office/drawing/2014/main" id="{011D927B-294B-9142-D12A-08A577F8979A}"/>
              </a:ext>
            </a:extLst>
          </p:cNvPr>
          <p:cNvPicPr>
            <a:picLocks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675" t="66265" r="9774" b="6982"/>
          <a:stretch/>
        </p:blipFill>
        <p:spPr>
          <a:xfrm>
            <a:off x="-7951" y="-2"/>
            <a:ext cx="12204000" cy="1410835"/>
          </a:xfrm>
          <a:prstGeom prst="rect">
            <a:avLst/>
          </a:prstGeom>
        </p:spPr>
      </p:pic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4799" y="1701053"/>
            <a:ext cx="6474047" cy="4797998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Content placeholder</a:t>
            </a:r>
          </a:p>
        </p:txBody>
      </p:sp>
      <p:sp>
        <p:nvSpPr>
          <p:cNvPr id="7" name="Title">
            <a:extLst>
              <a:ext uri="{FF2B5EF4-FFF2-40B4-BE49-F238E27FC236}">
                <a16:creationId xmlns:a16="http://schemas.microsoft.com/office/drawing/2014/main" id="{6C67055D-7861-6C38-2642-820C3E8B34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3523" y="2162753"/>
            <a:ext cx="4639444" cy="2258171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  <p:pic>
        <p:nvPicPr>
          <p:cNvPr id="3" name="SU Logo">
            <a:extLst>
              <a:ext uri="{FF2B5EF4-FFF2-40B4-BE49-F238E27FC236}">
                <a16:creationId xmlns:a16="http://schemas.microsoft.com/office/drawing/2014/main" id="{48281028-6DC4-E920-C040-47F85C4451D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8119872" y="5077"/>
            <a:ext cx="4072128" cy="122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5415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17762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/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">
            <a:extLst>
              <a:ext uri="{FF2B5EF4-FFF2-40B4-BE49-F238E27FC236}">
                <a16:creationId xmlns:a16="http://schemas.microsoft.com/office/drawing/2014/main" id="{9ED6FEF4-BAF3-0D66-B6BF-B81560E0E5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2"/>
            <a:ext cx="12192000" cy="685800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FontTx/>
              <a:buNone/>
              <a:defRPr sz="1400"/>
            </a:lvl1pPr>
          </a:lstStyle>
          <a:p>
            <a:endParaRPr lang="en-US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700954"/>
            <a:ext cx="4411640" cy="1456087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98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#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62CE03E8-B1C3-CC40-B8F9-5DD639D93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7330" y="266387"/>
            <a:ext cx="8902996" cy="1019176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02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4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FBDD8BE-3204-4259-9C13-831019A1B4C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C64E9DA-3895-4550-81B7-C91BA87422B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686B47E-14C0-41B7-9CE8-89F443727F0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90E3D1-EC75-4F3E-9298-A1B5005D04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2826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whit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7907" y="1707775"/>
            <a:ext cx="11489673" cy="4785173"/>
          </a:xfrm>
        </p:spPr>
        <p:txBody>
          <a:bodyPr>
            <a:normAutofit lnSpcReduction="10000"/>
          </a:bodyPr>
          <a:lstStyle/>
          <a:p>
            <a:r>
              <a:rPr lang="en-GB"/>
              <a:t>Content placeholder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7907" y="266387"/>
            <a:ext cx="8903670" cy="1019176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10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white bg with patter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">
            <a:extLst>
              <a:ext uri="{FF2B5EF4-FFF2-40B4-BE49-F238E27FC236}">
                <a16:creationId xmlns:a16="http://schemas.microsoft.com/office/drawing/2014/main" id="{92A5C720-0429-4541-B977-B6E1AE463E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schemeClr val="accent2">
                <a:shade val="45000"/>
                <a:satMod val="135000"/>
              </a:schemeClr>
              <a:prstClr val="white"/>
            </a:duotone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9" y="1417674"/>
            <a:ext cx="12190620" cy="5180748"/>
          </a:xfrm>
          <a:prstGeom prst="rect">
            <a:avLst/>
          </a:prstGeom>
        </p:spPr>
      </p:pic>
      <p:sp>
        <p:nvSpPr>
          <p:cNvPr id="4" name="Content Placeholder ">
            <a:extLst>
              <a:ext uri="{FF2B5EF4-FFF2-40B4-BE49-F238E27FC236}">
                <a16:creationId xmlns:a16="http://schemas.microsoft.com/office/drawing/2014/main" id="{4A0A04E6-82A6-6342-BC69-1852DDFBABA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7329" y="1701053"/>
            <a:ext cx="11506253" cy="4793876"/>
          </a:xfrm>
        </p:spPr>
        <p:txBody>
          <a:bodyPr>
            <a:normAutofit lnSpcReduction="10000"/>
          </a:bodyPr>
          <a:lstStyle/>
          <a:p>
            <a:r>
              <a:rPr lang="en-GB"/>
              <a:t>Content placeholder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7329" y="266387"/>
            <a:ext cx="8902997" cy="1019176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913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45" userDrawn="1">
          <p15:clr>
            <a:srgbClr val="FBAE40"/>
          </p15:clr>
        </p15:guide>
        <p15:guide id="2" orient="horz" pos="86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-heading and content on white bg with pattern pan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attern">
            <a:extLst>
              <a:ext uri="{FF2B5EF4-FFF2-40B4-BE49-F238E27FC236}">
                <a16:creationId xmlns:a16="http://schemas.microsoft.com/office/drawing/2014/main" id="{4232ACA5-F913-4C40-9156-9574AC847B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schemeClr val="accent2">
                <a:shade val="45000"/>
                <a:satMod val="135000"/>
              </a:schemeClr>
              <a:prstClr val="white"/>
            </a:duotone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9" y="1417790"/>
            <a:ext cx="4041984" cy="5180631"/>
          </a:xfrm>
          <a:prstGeom prst="rect">
            <a:avLst/>
          </a:prstGeom>
        </p:spPr>
      </p:pic>
      <p:sp>
        <p:nvSpPr>
          <p:cNvPr id="13" name="Content Placeholder ">
            <a:extLst>
              <a:ext uri="{FF2B5EF4-FFF2-40B4-BE49-F238E27FC236}">
                <a16:creationId xmlns:a16="http://schemas.microsoft.com/office/drawing/2014/main" id="{297102B3-ABBC-8342-9686-98DDA2B5DFA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98506" y="1701053"/>
            <a:ext cx="7553252" cy="4797183"/>
          </a:xfrm>
        </p:spPr>
        <p:txBody>
          <a:bodyPr>
            <a:normAutofit lnSpcReduction="10000"/>
          </a:bodyPr>
          <a:lstStyle/>
          <a:p>
            <a:r>
              <a:rPr lang="en-GB"/>
              <a:t>Content placeholder</a:t>
            </a:r>
          </a:p>
        </p:txBody>
      </p:sp>
      <p:sp>
        <p:nvSpPr>
          <p:cNvPr id="14" name="Sub-heading">
            <a:extLst>
              <a:ext uri="{FF2B5EF4-FFF2-40B4-BE49-F238E27FC236}">
                <a16:creationId xmlns:a16="http://schemas.microsoft.com/office/drawing/2014/main" id="{F0A305C8-DF3E-DB45-9F64-CF839254AA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0242" y="1701053"/>
            <a:ext cx="3703121" cy="4797183"/>
          </a:xfrm>
        </p:spPr>
        <p:txBody>
          <a:bodyPr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lang="en-GB" sz="2800" b="1" i="0" kern="1200" dirty="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>
                <a:cs typeface="+mn-cs"/>
              </a:rPr>
              <a:t>Sub-heading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0242" y="265295"/>
            <a:ext cx="8910084" cy="1019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628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layout slide on whit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White Rectangle">
            <a:extLst>
              <a:ext uri="{FF2B5EF4-FFF2-40B4-BE49-F238E27FC236}">
                <a16:creationId xmlns:a16="http://schemas.microsoft.com/office/drawing/2014/main" id="{948D6589-07BC-504A-9A95-293D1FAB3969}"/>
              </a:ext>
            </a:extLst>
          </p:cNvPr>
          <p:cNvSpPr/>
          <p:nvPr userDrawn="1"/>
        </p:nvSpPr>
        <p:spPr>
          <a:xfrm>
            <a:off x="0" y="0"/>
            <a:ext cx="12192000" cy="1338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ontent Placeholder  2">
            <a:extLst>
              <a:ext uri="{FF2B5EF4-FFF2-40B4-BE49-F238E27FC236}">
                <a16:creationId xmlns:a16="http://schemas.microsoft.com/office/drawing/2014/main" id="{2FCD4CF8-0C12-EA43-B791-77B95BE3B8A1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305552" y="1701053"/>
            <a:ext cx="5546206" cy="4788936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i="1">
                <a:solidFill>
                  <a:schemeClr val="tx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Content placeholder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3A21EA00-5D4A-874F-9DE9-2C510BCA999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05550" y="219918"/>
            <a:ext cx="5546208" cy="1019176"/>
          </a:xfrm>
        </p:spPr>
        <p:txBody>
          <a:bodyPr/>
          <a:lstStyle>
            <a:lvl1pPr marL="0" indent="0">
              <a:buFontTx/>
              <a:buNone/>
              <a:defRPr lang="en-GB" sz="3200" b="1" i="1" kern="1200" dirty="0" smtClean="0">
                <a:solidFill>
                  <a:schemeClr val="accent1"/>
                </a:solidFill>
                <a:latin typeface="Trebuchet MS" panose="020B0703020202090204" pitchFamily="34" charset="0"/>
                <a:ea typeface="+mj-ea"/>
                <a:cs typeface="+mj-cs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TITLE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711302C3-77CD-E045-AC17-217A8FF6520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0242" y="1701053"/>
            <a:ext cx="5546208" cy="4788936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Content placeholder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D74D22F-7C30-804B-B618-3432E30FA7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0242" y="219918"/>
            <a:ext cx="5546209" cy="101917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2878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columns slide on whit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White Rectangle">
            <a:extLst>
              <a:ext uri="{FF2B5EF4-FFF2-40B4-BE49-F238E27FC236}">
                <a16:creationId xmlns:a16="http://schemas.microsoft.com/office/drawing/2014/main" id="{AF7E239E-9757-3248-A127-4F42F0637408}"/>
              </a:ext>
            </a:extLst>
          </p:cNvPr>
          <p:cNvSpPr/>
          <p:nvPr userDrawn="1"/>
        </p:nvSpPr>
        <p:spPr>
          <a:xfrm>
            <a:off x="0" y="0"/>
            <a:ext cx="12192000" cy="1338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2B59F022-8EBD-944D-810D-855A24D6A26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253778" y="1701053"/>
            <a:ext cx="3600000" cy="4797184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i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Content placeholder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46C5C79B-1FC7-684E-8098-DD6B7E0A01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3778" y="216396"/>
            <a:ext cx="3600000" cy="1067301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accent1"/>
                </a:solidFill>
                <a:latin typeface="Trebuchet MS" panose="020B0703020202090204" pitchFamily="34" charset="0"/>
              </a:defRPr>
            </a:lvl1pPr>
            <a:lvl2pPr marL="457200" indent="0">
              <a:buFontTx/>
              <a:buNone/>
              <a:defRPr b="1" i="1">
                <a:solidFill>
                  <a:schemeClr val="accent1"/>
                </a:solidFill>
                <a:latin typeface="Trebuchet MS" panose="020B0703020202090204" pitchFamily="34" charset="0"/>
              </a:defRPr>
            </a:lvl2pPr>
            <a:lvl3pPr marL="914400" indent="0">
              <a:buFontTx/>
              <a:buNone/>
              <a:defRPr b="1" i="1">
                <a:solidFill>
                  <a:schemeClr val="accent1"/>
                </a:solidFill>
                <a:latin typeface="Trebuchet MS" panose="020B0703020202090204" pitchFamily="34" charset="0"/>
              </a:defRPr>
            </a:lvl3pPr>
            <a:lvl4pPr marL="1371600" indent="0">
              <a:buFontTx/>
              <a:buNone/>
              <a:defRPr b="1" i="1">
                <a:solidFill>
                  <a:schemeClr val="accent1"/>
                </a:solidFill>
                <a:latin typeface="Trebuchet MS" panose="020B0703020202090204" pitchFamily="34" charset="0"/>
              </a:defRPr>
            </a:lvl4pPr>
            <a:lvl5pPr marL="1828800" indent="0" algn="l">
              <a:buFontTx/>
              <a:buNone/>
              <a:defRPr sz="3200" i="1">
                <a:solidFill>
                  <a:schemeClr val="accent1"/>
                </a:solidFill>
                <a:latin typeface="Trebuchet MS" panose="020B0703020202090204" pitchFamily="34" charset="0"/>
              </a:defRPr>
            </a:lvl5pPr>
          </a:lstStyle>
          <a:p>
            <a:pPr lvl="0"/>
            <a:r>
              <a:rPr lang="en-GB"/>
              <a:t>CLICK TO EDIT TITLE </a:t>
            </a:r>
          </a:p>
        </p:txBody>
      </p:sp>
      <p:sp>
        <p:nvSpPr>
          <p:cNvPr id="14" name="Content Placeholder  2">
            <a:extLst>
              <a:ext uri="{FF2B5EF4-FFF2-40B4-BE49-F238E27FC236}">
                <a16:creationId xmlns:a16="http://schemas.microsoft.com/office/drawing/2014/main" id="{4BF8A05F-FD1D-CD48-A3CF-DE8AF43F6977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297619" y="1701053"/>
            <a:ext cx="3599998" cy="4797184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 i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Content placeholder</a:t>
            </a:r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5BE914C9-9E29-9D45-8E51-BE422FBBE2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97618" y="215776"/>
            <a:ext cx="3600000" cy="1060426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accent1"/>
                </a:solidFill>
                <a:latin typeface="Trebuchet MS" panose="020B0703020202090204" pitchFamily="34" charset="0"/>
              </a:defRPr>
            </a:lvl1pPr>
            <a:lvl2pPr marL="457200" indent="0">
              <a:buFontTx/>
              <a:buNone/>
              <a:defRPr b="1" i="1">
                <a:solidFill>
                  <a:schemeClr val="accent1"/>
                </a:solidFill>
                <a:latin typeface="Trebuchet MS" panose="020B0703020202090204" pitchFamily="34" charset="0"/>
              </a:defRPr>
            </a:lvl2pPr>
            <a:lvl3pPr marL="914400" indent="0">
              <a:buFontTx/>
              <a:buNone/>
              <a:defRPr b="1" i="1">
                <a:solidFill>
                  <a:schemeClr val="accent1"/>
                </a:solidFill>
                <a:latin typeface="Trebuchet MS" panose="020B0703020202090204" pitchFamily="34" charset="0"/>
              </a:defRPr>
            </a:lvl3pPr>
            <a:lvl4pPr marL="1371600" indent="0">
              <a:buFontTx/>
              <a:buNone/>
              <a:defRPr b="1" i="1">
                <a:solidFill>
                  <a:schemeClr val="accent1"/>
                </a:solidFill>
                <a:latin typeface="Trebuchet MS" panose="020B0703020202090204" pitchFamily="34" charset="0"/>
              </a:defRPr>
            </a:lvl4pPr>
            <a:lvl5pPr marL="1828800" indent="0" algn="l">
              <a:buFontTx/>
              <a:buNone/>
              <a:defRPr sz="3200" i="1">
                <a:solidFill>
                  <a:schemeClr val="accent1"/>
                </a:solidFill>
                <a:latin typeface="Trebuchet MS" panose="020B0703020202090204" pitchFamily="34" charset="0"/>
              </a:defRPr>
            </a:lvl5pPr>
          </a:lstStyle>
          <a:p>
            <a:pPr lvl="0"/>
            <a:r>
              <a:rPr lang="en-GB"/>
              <a:t>CLICK TO EDIT TITLE 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1458" y="1701053"/>
            <a:ext cx="3600000" cy="4797184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Content placeholder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A2B4331-7730-C944-82F4-41B3F12BA69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458" y="215776"/>
            <a:ext cx="3600000" cy="1060426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accent1"/>
                </a:solidFill>
                <a:latin typeface="Trebuchet MS" panose="020B0703020202090204" pitchFamily="34" charset="0"/>
              </a:defRPr>
            </a:lvl1pPr>
            <a:lvl2pPr marL="457200" indent="0">
              <a:buFontTx/>
              <a:buNone/>
              <a:defRPr b="1" i="1">
                <a:solidFill>
                  <a:schemeClr val="accent1"/>
                </a:solidFill>
                <a:latin typeface="Trebuchet MS" panose="020B0703020202090204" pitchFamily="34" charset="0"/>
              </a:defRPr>
            </a:lvl2pPr>
            <a:lvl3pPr marL="914400" indent="0">
              <a:buFontTx/>
              <a:buNone/>
              <a:defRPr b="1" i="1">
                <a:solidFill>
                  <a:schemeClr val="accent1"/>
                </a:solidFill>
                <a:latin typeface="Trebuchet MS" panose="020B0703020202090204" pitchFamily="34" charset="0"/>
              </a:defRPr>
            </a:lvl3pPr>
            <a:lvl4pPr marL="1371600" indent="0">
              <a:buFontTx/>
              <a:buNone/>
              <a:defRPr b="1" i="1">
                <a:solidFill>
                  <a:schemeClr val="accent1"/>
                </a:solidFill>
                <a:latin typeface="Trebuchet MS" panose="020B0703020202090204" pitchFamily="34" charset="0"/>
              </a:defRPr>
            </a:lvl4pPr>
            <a:lvl5pPr marL="1828800" indent="0" algn="l">
              <a:buFontTx/>
              <a:buNone/>
              <a:defRPr sz="3200" i="1">
                <a:solidFill>
                  <a:schemeClr val="accent1"/>
                </a:solidFill>
                <a:latin typeface="Trebuchet MS" panose="020B0703020202090204" pitchFamily="34" charset="0"/>
              </a:defRPr>
            </a:lvl5pPr>
          </a:lstStyle>
          <a:p>
            <a:pPr lvl="0"/>
            <a:r>
              <a:rPr lang="en-GB"/>
              <a:t>CLICK TO EDIT TITLE </a:t>
            </a:r>
          </a:p>
        </p:txBody>
      </p:sp>
    </p:spTree>
    <p:extLst>
      <p:ext uri="{BB962C8B-B14F-4D97-AF65-F5344CB8AC3E}">
        <p14:creationId xmlns:p14="http://schemas.microsoft.com/office/powerpoint/2010/main" val="20556485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lide on white b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ttern Bottom">
            <a:extLst>
              <a:ext uri="{FF2B5EF4-FFF2-40B4-BE49-F238E27FC236}">
                <a16:creationId xmlns:a16="http://schemas.microsoft.com/office/drawing/2014/main" id="{7E41FF7E-0642-ED43-BF36-6F4C4C4A2B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6" t="5503" r="48528" b="71220"/>
          <a:stretch/>
        </p:blipFill>
        <p:spPr>
          <a:xfrm>
            <a:off x="260606" y="4478953"/>
            <a:ext cx="4785278" cy="2148599"/>
          </a:xfrm>
          <a:prstGeom prst="rect">
            <a:avLst/>
          </a:prstGeom>
        </p:spPr>
      </p:pic>
      <p:pic>
        <p:nvPicPr>
          <p:cNvPr id="11" name="Pattern Top">
            <a:extLst>
              <a:ext uri="{FF2B5EF4-FFF2-40B4-BE49-F238E27FC236}">
                <a16:creationId xmlns:a16="http://schemas.microsoft.com/office/drawing/2014/main" id="{6124DACD-3877-F440-9547-FC58D4D8F1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6" t="5503" r="48528" b="71220"/>
          <a:stretch/>
        </p:blipFill>
        <p:spPr>
          <a:xfrm flipV="1">
            <a:off x="260883" y="-43952"/>
            <a:ext cx="4785278" cy="2148599"/>
          </a:xfrm>
          <a:prstGeom prst="rect">
            <a:avLst/>
          </a:prstGeom>
        </p:spPr>
      </p:pic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4800" y="1701053"/>
            <a:ext cx="6474045" cy="4786833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Content placeholder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3523" y="2162753"/>
            <a:ext cx="4639444" cy="2258171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011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white bg with maroon banner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oon Banner">
            <a:extLst>
              <a:ext uri="{FF2B5EF4-FFF2-40B4-BE49-F238E27FC236}">
                <a16:creationId xmlns:a16="http://schemas.microsoft.com/office/drawing/2014/main" id="{6167D968-35CA-1DB8-1B74-50521DED38AD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735" t="68607" r="9714" b="8720"/>
          <a:stretch/>
        </p:blipFill>
        <p:spPr>
          <a:xfrm>
            <a:off x="-7951" y="5669751"/>
            <a:ext cx="12204000" cy="1195743"/>
          </a:xfrm>
          <a:prstGeom prst="rect">
            <a:avLst/>
          </a:prstGeom>
        </p:spPr>
      </p:pic>
      <p:sp>
        <p:nvSpPr>
          <p:cNvPr id="10" name="Content Placeholder ">
            <a:extLst>
              <a:ext uri="{FF2B5EF4-FFF2-40B4-BE49-F238E27FC236}">
                <a16:creationId xmlns:a16="http://schemas.microsoft.com/office/drawing/2014/main" id="{1E5D113C-3036-C842-BC1F-5B0180C05F4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0241" y="1697394"/>
            <a:ext cx="11504429" cy="3781503"/>
          </a:xfrm>
        </p:spPr>
        <p:txBody>
          <a:bodyPr>
            <a:normAutofit lnSpcReduction="10000"/>
          </a:bodyPr>
          <a:lstStyle/>
          <a:p>
            <a:r>
              <a:rPr lang="en-GB"/>
              <a:t>Content placeholder</a:t>
            </a:r>
          </a:p>
        </p:txBody>
      </p:sp>
      <p:sp>
        <p:nvSpPr>
          <p:cNvPr id="7" name="White.Banner.Top">
            <a:extLst>
              <a:ext uri="{FF2B5EF4-FFF2-40B4-BE49-F238E27FC236}">
                <a16:creationId xmlns:a16="http://schemas.microsoft.com/office/drawing/2014/main" id="{C181FDE8-2CDE-9B53-F6F0-DC7BB4C9FF0A}"/>
              </a:ext>
            </a:extLst>
          </p:cNvPr>
          <p:cNvSpPr/>
          <p:nvPr userDrawn="1"/>
        </p:nvSpPr>
        <p:spPr>
          <a:xfrm>
            <a:off x="0" y="-1"/>
            <a:ext cx="12192000" cy="14187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F38FE0C-DEEE-374F-87A7-4115B8F042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9621" y="272383"/>
            <a:ext cx="11495049" cy="10191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TITLE</a:t>
            </a:r>
            <a:endParaRPr lang="en-US"/>
          </a:p>
        </p:txBody>
      </p:sp>
      <p:sp>
        <p:nvSpPr>
          <p:cNvPr id="3" name="Gold strip">
            <a:extLst>
              <a:ext uri="{FF2B5EF4-FFF2-40B4-BE49-F238E27FC236}">
                <a16:creationId xmlns:a16="http://schemas.microsoft.com/office/drawing/2014/main" id="{B7788DC2-C383-B063-CAF1-06925BC59BE4}"/>
              </a:ext>
            </a:extLst>
          </p:cNvPr>
          <p:cNvSpPr/>
          <p:nvPr userDrawn="1"/>
        </p:nvSpPr>
        <p:spPr>
          <a:xfrm>
            <a:off x="0" y="-10274"/>
            <a:ext cx="12192000" cy="2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oter">
            <a:extLst>
              <a:ext uri="{FF2B5EF4-FFF2-40B4-BE49-F238E27FC236}">
                <a16:creationId xmlns:a16="http://schemas.microsoft.com/office/drawing/2014/main" id="{1EB4AFB9-AD46-D1E1-906D-A134828DBB34}"/>
              </a:ext>
            </a:extLst>
          </p:cNvPr>
          <p:cNvSpPr txBox="1">
            <a:spLocks/>
          </p:cNvSpPr>
          <p:nvPr userDrawn="1"/>
        </p:nvSpPr>
        <p:spPr>
          <a:xfrm>
            <a:off x="515938" y="6597651"/>
            <a:ext cx="11125200" cy="26649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Tx/>
              <a:buNone/>
              <a:defRPr lang="en-GB" sz="1000" b="1" i="0" kern="1200" dirty="0">
                <a:solidFill>
                  <a:schemeClr val="accent1"/>
                </a:solidFill>
                <a:latin typeface="Trebuchet MS" panose="020B070302020209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GB" sz="1000" b="0" i="0">
              <a:solidFill>
                <a:schemeClr val="bg1"/>
              </a:solidFill>
              <a:latin typeface="Trebuchet MS" panose="020B0703020202090204" pitchFamily="34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3EA05-838C-E5C6-2C9D-1239932B0F0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7329" y="5851917"/>
            <a:ext cx="9238881" cy="80337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1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1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text </a:t>
            </a:r>
          </a:p>
        </p:txBody>
      </p:sp>
      <p:pic>
        <p:nvPicPr>
          <p:cNvPr id="5" name="SU Logo">
            <a:extLst>
              <a:ext uri="{FF2B5EF4-FFF2-40B4-BE49-F238E27FC236}">
                <a16:creationId xmlns:a16="http://schemas.microsoft.com/office/drawing/2014/main" id="{92382E18-950E-4F2A-9071-F506EF2DEDF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8251423" y="5669751"/>
            <a:ext cx="3942921" cy="11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99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White.Strip.Footer">
            <a:extLst>
              <a:ext uri="{FF2B5EF4-FFF2-40B4-BE49-F238E27FC236}">
                <a16:creationId xmlns:a16="http://schemas.microsoft.com/office/drawing/2014/main" id="{CA1C759E-C34F-40B0-240D-BD3B24826B0B}"/>
              </a:ext>
            </a:extLst>
          </p:cNvPr>
          <p:cNvSpPr/>
          <p:nvPr userDrawn="1"/>
        </p:nvSpPr>
        <p:spPr>
          <a:xfrm>
            <a:off x="0" y="6582047"/>
            <a:ext cx="12192000" cy="2759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oter">
            <a:extLst>
              <a:ext uri="{FF2B5EF4-FFF2-40B4-BE49-F238E27FC236}">
                <a16:creationId xmlns:a16="http://schemas.microsoft.com/office/drawing/2014/main" id="{5DE18A1C-E612-604E-AA9F-9A73E465BA68}"/>
              </a:ext>
            </a:extLst>
          </p:cNvPr>
          <p:cNvSpPr txBox="1">
            <a:spLocks/>
          </p:cNvSpPr>
          <p:nvPr userDrawn="1"/>
        </p:nvSpPr>
        <p:spPr>
          <a:xfrm>
            <a:off x="515938" y="6597651"/>
            <a:ext cx="11125200" cy="26649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Tx/>
              <a:buNone/>
              <a:defRPr lang="en-GB" sz="1000" b="1" i="0" kern="1200" dirty="0">
                <a:solidFill>
                  <a:schemeClr val="accent1"/>
                </a:solidFill>
                <a:latin typeface="Trebuchet MS" panose="020B070302020209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00" b="0" i="0" dirty="0">
                <a:solidFill>
                  <a:schemeClr val="accent2"/>
                </a:solidFill>
                <a:latin typeface="Trebuchet MS" panose="020B0703020202090204" pitchFamily="34" charset="0"/>
              </a:rPr>
              <a:t>School for Data Science and Computational Thinking, Faculty of Science and Faculty of Medicine and Health Sciences, Stellenbosch University</a:t>
            </a:r>
            <a:endParaRPr lang="en-GB" sz="1000" b="0" i="0" dirty="0">
              <a:solidFill>
                <a:schemeClr val="accent2"/>
              </a:solidFill>
              <a:latin typeface="Trebuchet MS" panose="020B0703020202090204" pitchFamily="34" charset="0"/>
            </a:endParaRPr>
          </a:p>
        </p:txBody>
      </p:sp>
      <p:cxnSp>
        <p:nvCxnSpPr>
          <p:cNvPr id="7" name="Gold line">
            <a:extLst>
              <a:ext uri="{FF2B5EF4-FFF2-40B4-BE49-F238E27FC236}">
                <a16:creationId xmlns:a16="http://schemas.microsoft.com/office/drawing/2014/main" id="{3693D1F9-4515-3318-7EC4-D360748AA11D}"/>
              </a:ext>
            </a:extLst>
          </p:cNvPr>
          <p:cNvCxnSpPr>
            <a:cxnSpLocks/>
          </p:cNvCxnSpPr>
          <p:nvPr userDrawn="1"/>
        </p:nvCxnSpPr>
        <p:spPr>
          <a:xfrm>
            <a:off x="0" y="6590156"/>
            <a:ext cx="12192000" cy="0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301AC438-5C4B-A74B-973C-02E8105BD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242" y="1708280"/>
            <a:ext cx="11511516" cy="4782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White.Banner.Top">
            <a:extLst>
              <a:ext uri="{FF2B5EF4-FFF2-40B4-BE49-F238E27FC236}">
                <a16:creationId xmlns:a16="http://schemas.microsoft.com/office/drawing/2014/main" id="{D70D17EB-87E2-EC45-B0B0-B16E5C2558F6}"/>
              </a:ext>
            </a:extLst>
          </p:cNvPr>
          <p:cNvSpPr/>
          <p:nvPr userDrawn="1"/>
        </p:nvSpPr>
        <p:spPr>
          <a:xfrm>
            <a:off x="0" y="-1"/>
            <a:ext cx="12192000" cy="14187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EC044E2A-3062-F245-818F-F465A0481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049" y="265152"/>
            <a:ext cx="8903973" cy="1052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cxnSp>
        <p:nvCxnSpPr>
          <p:cNvPr id="17" name="Straight Connector 16" hidden="1">
            <a:extLst>
              <a:ext uri="{FF2B5EF4-FFF2-40B4-BE49-F238E27FC236}">
                <a16:creationId xmlns:a16="http://schemas.microsoft.com/office/drawing/2014/main" id="{D5D9A9DC-00EF-2E31-9F03-326088DB4048}"/>
              </a:ext>
            </a:extLst>
          </p:cNvPr>
          <p:cNvCxnSpPr/>
          <p:nvPr userDrawn="1"/>
        </p:nvCxnSpPr>
        <p:spPr>
          <a:xfrm>
            <a:off x="-355601" y="1413743"/>
            <a:ext cx="13926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 hidden="1">
            <a:extLst>
              <a:ext uri="{FF2B5EF4-FFF2-40B4-BE49-F238E27FC236}">
                <a16:creationId xmlns:a16="http://schemas.microsoft.com/office/drawing/2014/main" id="{FFDA071B-3A7E-3265-CD6B-8B290A273793}"/>
              </a:ext>
            </a:extLst>
          </p:cNvPr>
          <p:cNvSpPr/>
          <p:nvPr userDrawn="1"/>
        </p:nvSpPr>
        <p:spPr>
          <a:xfrm>
            <a:off x="340242" y="354420"/>
            <a:ext cx="11511517" cy="6142892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 hidden="1">
            <a:extLst>
              <a:ext uri="{FF2B5EF4-FFF2-40B4-BE49-F238E27FC236}">
                <a16:creationId xmlns:a16="http://schemas.microsoft.com/office/drawing/2014/main" id="{22D32F58-0A4C-7878-21CF-B413B294E22E}"/>
              </a:ext>
            </a:extLst>
          </p:cNvPr>
          <p:cNvSpPr/>
          <p:nvPr userDrawn="1"/>
        </p:nvSpPr>
        <p:spPr>
          <a:xfrm>
            <a:off x="9584456" y="313273"/>
            <a:ext cx="342272" cy="34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 hidden="1">
            <a:extLst>
              <a:ext uri="{FF2B5EF4-FFF2-40B4-BE49-F238E27FC236}">
                <a16:creationId xmlns:a16="http://schemas.microsoft.com/office/drawing/2014/main" id="{FA2AA88C-E7FB-D2AE-FFF2-E135C26E6D42}"/>
              </a:ext>
            </a:extLst>
          </p:cNvPr>
          <p:cNvCxnSpPr/>
          <p:nvPr userDrawn="1"/>
        </p:nvCxnSpPr>
        <p:spPr>
          <a:xfrm>
            <a:off x="9249110" y="-425303"/>
            <a:ext cx="0" cy="75491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 hidden="1">
            <a:extLst>
              <a:ext uri="{FF2B5EF4-FFF2-40B4-BE49-F238E27FC236}">
                <a16:creationId xmlns:a16="http://schemas.microsoft.com/office/drawing/2014/main" id="{BBA097D7-678A-F0BE-FE91-E7E8F3A9FBFD}"/>
              </a:ext>
            </a:extLst>
          </p:cNvPr>
          <p:cNvSpPr/>
          <p:nvPr userDrawn="1"/>
        </p:nvSpPr>
        <p:spPr>
          <a:xfrm>
            <a:off x="9262234" y="6504999"/>
            <a:ext cx="342272" cy="34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 hidden="1">
            <a:extLst>
              <a:ext uri="{FF2B5EF4-FFF2-40B4-BE49-F238E27FC236}">
                <a16:creationId xmlns:a16="http://schemas.microsoft.com/office/drawing/2014/main" id="{B48ACC47-CB5D-F4B3-89E0-DFC2258C411D}"/>
              </a:ext>
            </a:extLst>
          </p:cNvPr>
          <p:cNvCxnSpPr/>
          <p:nvPr userDrawn="1"/>
        </p:nvCxnSpPr>
        <p:spPr>
          <a:xfrm>
            <a:off x="-355058" y="1697394"/>
            <a:ext cx="1353234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5" name="SU Logo">
            <a:extLst>
              <a:ext uri="{FF2B5EF4-FFF2-40B4-BE49-F238E27FC236}">
                <a16:creationId xmlns:a16="http://schemas.microsoft.com/office/drawing/2014/main" id="{23ACDECB-2318-7DA8-13E0-626E7FF0A7A5}"/>
              </a:ext>
            </a:extLst>
          </p:cNvPr>
          <p:cNvPicPr>
            <a:picLocks noChangeAspect="1"/>
          </p:cNvPicPr>
          <p:nvPr userDrawn="1"/>
        </p:nvPicPr>
        <p:blipFill>
          <a:blip r:embed="rId22"/>
          <a:srcRect/>
          <a:stretch/>
        </p:blipFill>
        <p:spPr>
          <a:xfrm>
            <a:off x="8163072" y="0"/>
            <a:ext cx="4028928" cy="122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0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698" r:id="rId2"/>
    <p:sldLayoutId id="2147483697" r:id="rId3"/>
    <p:sldLayoutId id="2147483725" r:id="rId4"/>
    <p:sldLayoutId id="2147483712" r:id="rId5"/>
    <p:sldLayoutId id="2147483716" r:id="rId6"/>
    <p:sldLayoutId id="2147483741" r:id="rId7"/>
    <p:sldLayoutId id="2147483729" r:id="rId8"/>
    <p:sldLayoutId id="2147483769" r:id="rId9"/>
    <p:sldLayoutId id="2147483768" r:id="rId10"/>
    <p:sldLayoutId id="2147483757" r:id="rId11"/>
    <p:sldLayoutId id="2147483760" r:id="rId12"/>
    <p:sldLayoutId id="2147483761" r:id="rId13"/>
    <p:sldLayoutId id="2147483764" r:id="rId14"/>
    <p:sldLayoutId id="2147483756" r:id="rId15"/>
    <p:sldLayoutId id="2147483765" r:id="rId16"/>
    <p:sldLayoutId id="2147483766" r:id="rId17"/>
    <p:sldLayoutId id="2147483755" r:id="rId18"/>
    <p:sldLayoutId id="2147483767" r:id="rId19"/>
    <p:sldLayoutId id="2147483771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accent1"/>
          </a:solidFill>
          <a:latin typeface="Trebuchet MS" panose="020B070302020209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Trebuchet MS" panose="020B070302020209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Trebuchet MS" panose="020B070302020209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Trebuchet MS" panose="020B070302020209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rebuchet MS" panose="020B070302020209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Trebuchet MS" panose="020B070302020209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95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166" userDrawn="1">
          <p15:clr>
            <a:srgbClr val="F26B43"/>
          </p15:clr>
        </p15:guide>
        <p15:guide id="4" pos="7514" userDrawn="1">
          <p15:clr>
            <a:srgbClr val="F26B43"/>
          </p15:clr>
        </p15:guide>
        <p15:guide id="5" pos="7333" userDrawn="1">
          <p15:clr>
            <a:srgbClr val="F26B43"/>
          </p15:clr>
        </p15:guide>
        <p15:guide id="6" orient="horz" pos="4156" userDrawn="1">
          <p15:clr>
            <a:srgbClr val="F26B43"/>
          </p15:clr>
        </p15:guide>
        <p15:guide id="7" orient="horz" pos="232" userDrawn="1">
          <p15:clr>
            <a:srgbClr val="F26B43"/>
          </p15:clr>
        </p15:guide>
        <p15:guide id="8" pos="3840" userDrawn="1">
          <p15:clr>
            <a:srgbClr val="F26B43"/>
          </p15:clr>
        </p15:guide>
        <p15:guide id="9" orient="horz" pos="86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>
            <a:extLst>
              <a:ext uri="{FF2B5EF4-FFF2-40B4-BE49-F238E27FC236}">
                <a16:creationId xmlns:a16="http://schemas.microsoft.com/office/drawing/2014/main" id="{F35DFA33-9EF1-B4C8-F6A1-1B605D6914C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64402"/>
            <a:ext cx="12192000" cy="6858001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20870BA-A4FC-B2D1-D813-E4FAF26D46D6}"/>
              </a:ext>
            </a:extLst>
          </p:cNvPr>
          <p:cNvSpPr/>
          <p:nvPr/>
        </p:nvSpPr>
        <p:spPr>
          <a:xfrm rot="10800000">
            <a:off x="0" y="-80682"/>
            <a:ext cx="12192000" cy="6308487"/>
          </a:xfrm>
          <a:prstGeom prst="rect">
            <a:avLst/>
          </a:prstGeom>
          <a:gradFill flip="none" rotWithShape="1">
            <a:gsLst>
              <a:gs pos="65000">
                <a:schemeClr val="bg1">
                  <a:alpha val="0"/>
                  <a:lumMod val="0"/>
                </a:schemeClr>
              </a:gs>
              <a:gs pos="100000">
                <a:srgbClr val="002060">
                  <a:alpha val="78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9" name="Rectangle group">
            <a:extLst>
              <a:ext uri="{FF2B5EF4-FFF2-40B4-BE49-F238E27FC236}">
                <a16:creationId xmlns:a16="http://schemas.microsoft.com/office/drawing/2014/main" id="{FC2F9D6D-C0EC-AD9F-26CB-C5004CD3FDD7}"/>
              </a:ext>
            </a:extLst>
          </p:cNvPr>
          <p:cNvGrpSpPr/>
          <p:nvPr/>
        </p:nvGrpSpPr>
        <p:grpSpPr>
          <a:xfrm>
            <a:off x="0" y="360727"/>
            <a:ext cx="6822831" cy="3198399"/>
            <a:chOff x="0" y="1352622"/>
            <a:chExt cx="5040000" cy="2543863"/>
          </a:xfrm>
        </p:grpSpPr>
        <p:sp>
          <p:nvSpPr>
            <p:cNvPr id="10" name="Rectangle">
              <a:extLst>
                <a:ext uri="{FF2B5EF4-FFF2-40B4-BE49-F238E27FC236}">
                  <a16:creationId xmlns:a16="http://schemas.microsoft.com/office/drawing/2014/main" id="{BA8CE283-BC08-9A7E-CF3A-A9D78188C3DD}"/>
                </a:ext>
              </a:extLst>
            </p:cNvPr>
            <p:cNvSpPr/>
            <p:nvPr/>
          </p:nvSpPr>
          <p:spPr>
            <a:xfrm>
              <a:off x="0" y="1352622"/>
              <a:ext cx="5040000" cy="2389352"/>
            </a:xfrm>
            <a:prstGeom prst="rect">
              <a:avLst/>
            </a:prstGeom>
            <a:solidFill>
              <a:srgbClr val="612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7E64475B-2855-CA13-7EEF-09B60C3FF117}"/>
                </a:ext>
              </a:extLst>
            </p:cNvPr>
            <p:cNvSpPr/>
            <p:nvPr/>
          </p:nvSpPr>
          <p:spPr>
            <a:xfrm>
              <a:off x="0" y="3741974"/>
              <a:ext cx="5040000" cy="1545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SU Logo">
            <a:extLst>
              <a:ext uri="{FF2B5EF4-FFF2-40B4-BE49-F238E27FC236}">
                <a16:creationId xmlns:a16="http://schemas.microsoft.com/office/drawing/2014/main" id="{12C25614-8E2A-291F-996F-AB602CE7422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879080" y="-80682"/>
            <a:ext cx="4463233" cy="1343227"/>
          </a:xfrm>
          <a:prstGeom prst="rect">
            <a:avLst/>
          </a:prstGeom>
        </p:spPr>
      </p:pic>
      <p:sp>
        <p:nvSpPr>
          <p:cNvPr id="6" name="Photo by ...">
            <a:extLst>
              <a:ext uri="{FF2B5EF4-FFF2-40B4-BE49-F238E27FC236}">
                <a16:creationId xmlns:a16="http://schemas.microsoft.com/office/drawing/2014/main" id="{EFB02AE2-97DE-9EFF-E211-6EBD74D30C9C}"/>
              </a:ext>
            </a:extLst>
          </p:cNvPr>
          <p:cNvSpPr txBox="1"/>
          <p:nvPr/>
        </p:nvSpPr>
        <p:spPr>
          <a:xfrm>
            <a:off x="-150313" y="6853015"/>
            <a:ext cx="14331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dirty="0">
                <a:solidFill>
                  <a:schemeClr val="bg1">
                    <a:lumMod val="95000"/>
                  </a:schemeClr>
                </a:solidFill>
                <a:latin typeface="Trebuchet MS" panose="020B0703020202090204" pitchFamily="34" charset="0"/>
              </a:rPr>
              <a:t>Photo by Stefan Els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3EA34B3-E00F-36C4-E541-860C2C844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6" y="732441"/>
            <a:ext cx="6632637" cy="2260703"/>
          </a:xfrm>
        </p:spPr>
        <p:txBody>
          <a:bodyPr>
            <a:normAutofit/>
          </a:bodyPr>
          <a:lstStyle/>
          <a:p>
            <a:r>
              <a:rPr lang="en-GB" dirty="0"/>
              <a:t>Reference Sets in Viral Genomics: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Robert J. Gifford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93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1662" y="1762212"/>
            <a:ext cx="11625649" cy="4609072"/>
          </a:xfrm>
        </p:spPr>
        <p:txBody>
          <a:bodyPr>
            <a:noAutofit/>
          </a:bodyPr>
          <a:lstStyle/>
          <a:p>
            <a:r>
              <a:rPr lang="en-GB" b="1" dirty="0"/>
              <a:t>Strengths</a:t>
            </a:r>
            <a:endParaRPr lang="en-GB" dirty="0"/>
          </a:p>
          <a:p>
            <a:pPr lvl="1"/>
            <a:r>
              <a:rPr lang="en-GB" dirty="0"/>
              <a:t>Open-source, non-profit platform for </a:t>
            </a:r>
            <a:r>
              <a:rPr lang="en-GB" i="1" dirty="0"/>
              <a:t>all human viral pathogens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Integrates with </a:t>
            </a:r>
            <a:r>
              <a:rPr lang="en-GB" dirty="0" err="1"/>
              <a:t>Nexstrain</a:t>
            </a:r>
            <a:r>
              <a:rPr lang="en-GB" dirty="0"/>
              <a:t>, INSDC (NCBI/ENA/DDBJ).</a:t>
            </a:r>
          </a:p>
          <a:p>
            <a:pPr lvl="1"/>
            <a:r>
              <a:rPr lang="en-GB" dirty="0"/>
              <a:t>Community-driven governance, transparent policies.</a:t>
            </a:r>
          </a:p>
          <a:p>
            <a:pPr lvl="1"/>
            <a:r>
              <a:rPr lang="en-GB" dirty="0"/>
              <a:t>Offers </a:t>
            </a:r>
            <a:r>
              <a:rPr lang="en-GB" dirty="0" err="1"/>
              <a:t>SeqSets</a:t>
            </a:r>
            <a:r>
              <a:rPr lang="en-GB" dirty="0"/>
              <a:t> and APIs for filtering/search.</a:t>
            </a:r>
          </a:p>
          <a:p>
            <a:pPr lvl="1"/>
            <a:r>
              <a:rPr lang="en-GB" dirty="0"/>
              <a:t>Flexible data-sharing: immediate open or embargoed.</a:t>
            </a:r>
          </a:p>
          <a:p>
            <a:r>
              <a:rPr lang="en-GB" b="1" dirty="0"/>
              <a:t>Challenges</a:t>
            </a:r>
            <a:endParaRPr lang="en-GB" dirty="0"/>
          </a:p>
          <a:p>
            <a:pPr lvl="1"/>
            <a:r>
              <a:rPr lang="en-GB" dirty="0"/>
              <a:t>Still emerging → limited pathogen coverage so far.</a:t>
            </a:r>
          </a:p>
          <a:p>
            <a:pPr lvl="1"/>
            <a:r>
              <a:rPr lang="en-GB" dirty="0"/>
              <a:t>Focused on human pathogens, not broader host range.</a:t>
            </a:r>
          </a:p>
          <a:p>
            <a:pPr lvl="1"/>
            <a:r>
              <a:rPr lang="en-GB" dirty="0"/>
              <a:t>Curation depth varies by virus.</a:t>
            </a:r>
          </a:p>
          <a:p>
            <a:pPr lvl="1"/>
            <a:r>
              <a:rPr lang="en-GB" dirty="0"/>
              <a:t>Dependent on community participation for sustainability.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5395" y="284205"/>
            <a:ext cx="10972800" cy="72756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/>
              <a:t>Sources of Reference Sequences</a:t>
            </a:r>
            <a:endParaRPr lang="en-ZA" alt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EE0D7E-0BDE-BD46-8B3B-AF015FA8E609}"/>
              </a:ext>
            </a:extLst>
          </p:cNvPr>
          <p:cNvSpPr/>
          <p:nvPr/>
        </p:nvSpPr>
        <p:spPr>
          <a:xfrm>
            <a:off x="4548786" y="1238992"/>
            <a:ext cx="22148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/>
              <a:t>PathoPlexus</a:t>
            </a:r>
            <a:endParaRPr lang="en-GB" sz="2800" b="1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5724164-931B-7A48-9996-E7D5B5A4A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59380" y="3679902"/>
            <a:ext cx="2038249" cy="197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765518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Virus Reference Sequences</a:t>
            </a:r>
            <a:endParaRPr lang="en-ZA" altLang="en-US" sz="36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47BBD44-FEC7-B84D-BCC0-4B7CC9DFB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329" y="1307620"/>
            <a:ext cx="9675341" cy="473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739242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GenBank Influenza Virus Entry</a:t>
            </a:r>
            <a:endParaRPr lang="en-ZA" altLang="en-US" sz="3600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B8ED5CAD-CA5D-1248-B647-5267C7CBF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198" y="1186849"/>
            <a:ext cx="6415013" cy="505271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90E7652-DC58-EA41-8FCB-BDACF45D8822}"/>
              </a:ext>
            </a:extLst>
          </p:cNvPr>
          <p:cNvSpPr/>
          <p:nvPr/>
        </p:nvSpPr>
        <p:spPr>
          <a:xfrm>
            <a:off x="609600" y="2891482"/>
            <a:ext cx="6915462" cy="21602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14471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465765" y="2249449"/>
            <a:ext cx="9260469" cy="3431532"/>
          </a:xfrm>
        </p:spPr>
        <p:txBody>
          <a:bodyPr>
            <a:noAutofit/>
          </a:bodyPr>
          <a:lstStyle/>
          <a:p>
            <a:r>
              <a:rPr lang="en-GB" dirty="0"/>
              <a:t>Each genome segment = separate record.</a:t>
            </a:r>
          </a:p>
          <a:p>
            <a:r>
              <a:rPr lang="en-GB" dirty="0"/>
              <a:t>Isolate details partly in strain name, partly in extra fields.</a:t>
            </a:r>
          </a:p>
          <a:p>
            <a:r>
              <a:rPr lang="en-GB" dirty="0"/>
              <a:t>Metadata (host, location, date) often inconsistent or missing.</a:t>
            </a:r>
          </a:p>
          <a:p>
            <a:r>
              <a:rPr lang="en-GB" dirty="0"/>
              <a:t>For influenza, formatting is </a:t>
            </a:r>
            <a:r>
              <a:rPr lang="en-GB" i="1" dirty="0"/>
              <a:t>more standardised</a:t>
            </a:r>
            <a:r>
              <a:rPr lang="en-GB" dirty="0"/>
              <a:t> than for many viruses — but still patchy.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GenBank Influenza Virus Entry</a:t>
            </a:r>
            <a:endParaRPr lang="en-ZA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154221798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 err="1"/>
              <a:t>Influenzavirus</a:t>
            </a:r>
            <a:r>
              <a:rPr lang="en-GB" sz="3600" dirty="0"/>
              <a:t> Genomes</a:t>
            </a:r>
            <a:endParaRPr lang="en-ZA" altLang="en-US" sz="36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5B92BA1-6AF7-2D4E-A187-DAA246ED4FB3}"/>
              </a:ext>
            </a:extLst>
          </p:cNvPr>
          <p:cNvGrpSpPr/>
          <p:nvPr/>
        </p:nvGrpSpPr>
        <p:grpSpPr>
          <a:xfrm>
            <a:off x="298488" y="1405053"/>
            <a:ext cx="8979260" cy="4889269"/>
            <a:chOff x="1324399" y="1024128"/>
            <a:chExt cx="9699319" cy="528134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FE0E9AE-29D0-234F-86FC-92F74038F5B1}"/>
                </a:ext>
              </a:extLst>
            </p:cNvPr>
            <p:cNvGrpSpPr/>
            <p:nvPr/>
          </p:nvGrpSpPr>
          <p:grpSpPr>
            <a:xfrm>
              <a:off x="1324399" y="1024128"/>
              <a:ext cx="9699319" cy="5281346"/>
              <a:chOff x="1438507" y="1082686"/>
              <a:chExt cx="9699319" cy="5281346"/>
            </a:xfrm>
          </p:grpSpPr>
          <p:pic>
            <p:nvPicPr>
              <p:cNvPr id="5" name="Picture 4" descr="A diagram of a group of cells&#10;&#10;Description automatically generated with medium confidence">
                <a:extLst>
                  <a:ext uri="{FF2B5EF4-FFF2-40B4-BE49-F238E27FC236}">
                    <a16:creationId xmlns:a16="http://schemas.microsoft.com/office/drawing/2014/main" id="{98519614-4F65-0540-BE36-2DDEE1EDB7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3850" y="1526060"/>
                <a:ext cx="9004300" cy="4572000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EF03F6B-7E49-4340-A069-418D805CD214}"/>
                  </a:ext>
                </a:extLst>
              </p:cNvPr>
              <p:cNvSpPr/>
              <p:nvPr/>
            </p:nvSpPr>
            <p:spPr>
              <a:xfrm>
                <a:off x="10565468" y="1082686"/>
                <a:ext cx="572358" cy="36437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EEB99DF-D139-0646-A604-98272EB316CF}"/>
                  </a:ext>
                </a:extLst>
              </p:cNvPr>
              <p:cNvSpPr/>
              <p:nvPr/>
            </p:nvSpPr>
            <p:spPr>
              <a:xfrm>
                <a:off x="1438507" y="6074100"/>
                <a:ext cx="9429481" cy="28993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9B3C1D0-4596-1A4B-BC27-042F282498CC}"/>
                  </a:ext>
                </a:extLst>
              </p:cNvPr>
              <p:cNvSpPr/>
              <p:nvPr/>
            </p:nvSpPr>
            <p:spPr>
              <a:xfrm>
                <a:off x="10565468" y="5988205"/>
                <a:ext cx="572358" cy="37582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8C9CB2D-F8DC-874C-84EC-6F8BB32893E9}"/>
                </a:ext>
              </a:extLst>
            </p:cNvPr>
            <p:cNvSpPr/>
            <p:nvPr/>
          </p:nvSpPr>
          <p:spPr>
            <a:xfrm>
              <a:off x="1479742" y="1321493"/>
              <a:ext cx="2177857" cy="47180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FADD52-875B-1D44-A64A-A990F404BEF8}"/>
                </a:ext>
              </a:extLst>
            </p:cNvPr>
            <p:cNvSpPr/>
            <p:nvPr/>
          </p:nvSpPr>
          <p:spPr>
            <a:xfrm>
              <a:off x="7731582" y="1321493"/>
              <a:ext cx="572358" cy="3920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56937207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59137" y="1643968"/>
            <a:ext cx="9260469" cy="4336702"/>
          </a:xfrm>
        </p:spPr>
        <p:txBody>
          <a:bodyPr>
            <a:noAutofit/>
          </a:bodyPr>
          <a:lstStyle/>
          <a:p>
            <a:r>
              <a:rPr lang="en-GB" b="1" dirty="0"/>
              <a:t>GenBank:</a:t>
            </a:r>
            <a:endParaRPr lang="en-GB" dirty="0"/>
          </a:p>
          <a:p>
            <a:pPr lvl="1"/>
            <a:r>
              <a:rPr lang="en-GB" dirty="0"/>
              <a:t>Searchable, but limited filters.</a:t>
            </a:r>
          </a:p>
          <a:p>
            <a:pPr lvl="1"/>
            <a:r>
              <a:rPr lang="en-GB" dirty="0"/>
              <a:t>Hard to select by segment or isolate fields.</a:t>
            </a:r>
          </a:p>
          <a:p>
            <a:r>
              <a:rPr lang="en-GB" b="1" dirty="0"/>
              <a:t>GISAID:</a:t>
            </a:r>
            <a:endParaRPr lang="en-GB" dirty="0"/>
          </a:p>
          <a:p>
            <a:pPr lvl="1"/>
            <a:r>
              <a:rPr lang="en-GB" dirty="0"/>
              <a:t>Advanced filters (host, date, clade, geography).</a:t>
            </a:r>
          </a:p>
          <a:p>
            <a:pPr lvl="1"/>
            <a:r>
              <a:rPr lang="en-GB" dirty="0"/>
              <a:t>Better for curated sets — but export restrictions.</a:t>
            </a:r>
          </a:p>
          <a:p>
            <a:r>
              <a:rPr lang="en-GB" b="1" dirty="0" err="1"/>
              <a:t>Nextstrain</a:t>
            </a:r>
            <a:r>
              <a:rPr lang="en-GB" b="1" dirty="0"/>
              <a:t>:</a:t>
            </a:r>
            <a:endParaRPr lang="en-GB" dirty="0"/>
          </a:p>
          <a:p>
            <a:pPr lvl="1"/>
            <a:r>
              <a:rPr lang="en-GB" dirty="0"/>
              <a:t>Provides curated, ready-to-use reference sets.</a:t>
            </a:r>
          </a:p>
          <a:p>
            <a:pPr lvl="1"/>
            <a:r>
              <a:rPr lang="en-GB" dirty="0"/>
              <a:t>Useful as examples/templates, not always comprehensive.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Selecting Reference Sets (Web)</a:t>
            </a:r>
            <a:endParaRPr lang="en-ZA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913729538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12746" y="2005404"/>
            <a:ext cx="7921083" cy="1587500"/>
          </a:xfrm>
        </p:spPr>
        <p:txBody>
          <a:bodyPr>
            <a:noAutofit/>
          </a:bodyPr>
          <a:lstStyle/>
          <a:p>
            <a:r>
              <a:rPr lang="en-GB" b="1" dirty="0"/>
              <a:t>Entrez Tools (NCBI):</a:t>
            </a:r>
            <a:endParaRPr lang="en-GB" dirty="0"/>
          </a:p>
          <a:p>
            <a:pPr lvl="1"/>
            <a:r>
              <a:rPr lang="en-GB" dirty="0" err="1"/>
              <a:t>esearch</a:t>
            </a:r>
            <a:r>
              <a:rPr lang="en-GB" dirty="0"/>
              <a:t> + </a:t>
            </a:r>
            <a:r>
              <a:rPr lang="en-GB" dirty="0" err="1"/>
              <a:t>efetch</a:t>
            </a:r>
            <a:r>
              <a:rPr lang="en-GB" dirty="0"/>
              <a:t> → programmatic access.</a:t>
            </a:r>
          </a:p>
          <a:p>
            <a:pPr lvl="1"/>
            <a:r>
              <a:rPr lang="en-GB" dirty="0"/>
              <a:t>Reproducible queries (e.g. by host, segment, date).</a:t>
            </a:r>
          </a:p>
          <a:p>
            <a:pPr lvl="1"/>
            <a:endParaRPr lang="en-GB" dirty="0"/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Selecting Reference Sets (CLI)</a:t>
            </a:r>
            <a:endParaRPr lang="en-ZA" altLang="en-US" sz="3600" dirty="0"/>
          </a:p>
        </p:txBody>
      </p:sp>
      <p:pic>
        <p:nvPicPr>
          <p:cNvPr id="3" name="Picture 2" descr="A blue and white logo&#10;&#10;Description automatically generated">
            <a:extLst>
              <a:ext uri="{FF2B5EF4-FFF2-40B4-BE49-F238E27FC236}">
                <a16:creationId xmlns:a16="http://schemas.microsoft.com/office/drawing/2014/main" id="{807BECFA-04EC-F840-9E0C-13CE3BCAF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7079" y="1841500"/>
            <a:ext cx="1282700" cy="1587500"/>
          </a:xfrm>
          <a:prstGeom prst="rect">
            <a:avLst/>
          </a:prstGeom>
        </p:spPr>
      </p:pic>
      <p:pic>
        <p:nvPicPr>
          <p:cNvPr id="5" name="Picture 4" descr="A colorful circle with many different colored shapes&#10;&#10;Description automatically generated with medium confidence">
            <a:extLst>
              <a:ext uri="{FF2B5EF4-FFF2-40B4-BE49-F238E27FC236}">
                <a16:creationId xmlns:a16="http://schemas.microsoft.com/office/drawing/2014/main" id="{C87A95E9-E43D-1043-80D8-4456C9577F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1431" y="4219667"/>
            <a:ext cx="1453996" cy="145399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9D0EAD-6DAE-514C-95BF-7FCE67DF58AA}"/>
              </a:ext>
            </a:extLst>
          </p:cNvPr>
          <p:cNvSpPr txBox="1">
            <a:spLocks noChangeArrowheads="1"/>
          </p:cNvSpPr>
          <p:nvPr/>
        </p:nvSpPr>
        <p:spPr>
          <a:xfrm>
            <a:off x="1049917" y="4219667"/>
            <a:ext cx="7921083" cy="1587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 err="1"/>
              <a:t>Nextstrain</a:t>
            </a:r>
            <a:r>
              <a:rPr lang="en-GB" b="1" dirty="0"/>
              <a:t> Augur:</a:t>
            </a:r>
            <a:endParaRPr lang="en-GB" dirty="0"/>
          </a:p>
          <a:p>
            <a:pPr lvl="1"/>
            <a:r>
              <a:rPr lang="en-GB" dirty="0"/>
              <a:t>Higher-level filtering &amp; </a:t>
            </a:r>
            <a:r>
              <a:rPr lang="en-GB" dirty="0" err="1"/>
              <a:t>downsampling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Integrates metadata + sequence selection.</a:t>
            </a:r>
          </a:p>
        </p:txBody>
      </p:sp>
    </p:spTree>
    <p:extLst>
      <p:ext uri="{BB962C8B-B14F-4D97-AF65-F5344CB8AC3E}">
        <p14:creationId xmlns:p14="http://schemas.microsoft.com/office/powerpoint/2010/main" val="675325252"/>
      </p:ext>
    </p:extLst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74268" y="3862430"/>
            <a:ext cx="9260469" cy="2371978"/>
          </a:xfrm>
        </p:spPr>
        <p:txBody>
          <a:bodyPr>
            <a:noAutofit/>
          </a:bodyPr>
          <a:lstStyle/>
          <a:p>
            <a:r>
              <a:rPr lang="en-GB" b="1" dirty="0"/>
              <a:t>Consistency:</a:t>
            </a:r>
            <a:r>
              <a:rPr lang="en-GB" dirty="0"/>
              <a:t> same environment across all computers.</a:t>
            </a:r>
          </a:p>
          <a:p>
            <a:r>
              <a:rPr lang="en-GB" b="1" dirty="0"/>
              <a:t>Portability:</a:t>
            </a:r>
            <a:r>
              <a:rPr lang="en-GB" dirty="0"/>
              <a:t> runs on Linux, Mac, Windows.</a:t>
            </a:r>
          </a:p>
          <a:p>
            <a:r>
              <a:rPr lang="en-GB" b="1" dirty="0"/>
              <a:t>Reproducibility:</a:t>
            </a:r>
            <a:r>
              <a:rPr lang="en-GB" dirty="0"/>
              <a:t> ensures identical results for everyone.</a:t>
            </a:r>
          </a:p>
          <a:p>
            <a:r>
              <a:rPr lang="en-GB" b="1" dirty="0"/>
              <a:t>Convenience:</a:t>
            </a:r>
            <a:r>
              <a:rPr lang="en-GB" dirty="0"/>
              <a:t> no dependency hell (</a:t>
            </a:r>
            <a:r>
              <a:rPr lang="en-GB" dirty="0" err="1"/>
              <a:t>prepackaged</a:t>
            </a:r>
            <a:r>
              <a:rPr lang="en-GB" dirty="0"/>
              <a:t> software).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Why Use Docker?</a:t>
            </a:r>
            <a:endParaRPr lang="en-ZA" altLang="en-US" sz="3600" dirty="0"/>
          </a:p>
        </p:txBody>
      </p:sp>
      <p:pic>
        <p:nvPicPr>
          <p:cNvPr id="3" name="Picture 2" descr="A logo with a blue and black background&#10;&#10;Description automatically generated">
            <a:extLst>
              <a:ext uri="{FF2B5EF4-FFF2-40B4-BE49-F238E27FC236}">
                <a16:creationId xmlns:a16="http://schemas.microsoft.com/office/drawing/2014/main" id="{F87AB09A-F931-B247-A71E-E717A1BC7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3815" y="1675766"/>
            <a:ext cx="6001265" cy="142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163600"/>
      </p:ext>
    </p:extLst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750842" y="3908972"/>
            <a:ext cx="9188504" cy="2300627"/>
          </a:xfrm>
        </p:spPr>
        <p:txBody>
          <a:bodyPr>
            <a:noAutofit/>
          </a:bodyPr>
          <a:lstStyle/>
          <a:p>
            <a:r>
              <a:rPr lang="en-GB" dirty="0"/>
              <a:t>Remove </a:t>
            </a:r>
            <a:r>
              <a:rPr lang="en-GB" b="1" dirty="0"/>
              <a:t>low-quality or incomplete</a:t>
            </a:r>
            <a:r>
              <a:rPr lang="en-GB" dirty="0"/>
              <a:t> sequences.</a:t>
            </a:r>
          </a:p>
          <a:p>
            <a:r>
              <a:rPr lang="en-GB" dirty="0"/>
              <a:t>Check for </a:t>
            </a:r>
            <a:r>
              <a:rPr lang="en-GB" b="1" dirty="0"/>
              <a:t>frame shifts, stop codons, sequencing errors</a:t>
            </a:r>
            <a:r>
              <a:rPr lang="en-GB" dirty="0"/>
              <a:t>.</a:t>
            </a:r>
          </a:p>
          <a:p>
            <a:r>
              <a:rPr lang="en-GB" dirty="0"/>
              <a:t>Confirm </a:t>
            </a:r>
            <a:r>
              <a:rPr lang="en-GB" b="1" dirty="0"/>
              <a:t>correct genotyping</a:t>
            </a:r>
            <a:r>
              <a:rPr lang="en-GB" dirty="0"/>
              <a:t> (e.g. HA subtype for influenza).</a:t>
            </a:r>
          </a:p>
          <a:p>
            <a:r>
              <a:rPr lang="en-GB" dirty="0"/>
              <a:t>Tools: </a:t>
            </a:r>
            <a:r>
              <a:rPr lang="en-GB" b="1" dirty="0" err="1"/>
              <a:t>Nextclade</a:t>
            </a:r>
            <a:r>
              <a:rPr lang="en-GB" dirty="0"/>
              <a:t> (genotyping + QC in one step).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Quality Control of Reference Sets</a:t>
            </a:r>
            <a:endParaRPr lang="en-ZA" alt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ED66AA-0F3C-AB4E-A380-9EC8C81BA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292" y="1290968"/>
            <a:ext cx="4724400" cy="236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90235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59137" y="1643968"/>
            <a:ext cx="9260469" cy="4336702"/>
          </a:xfrm>
        </p:spPr>
        <p:txBody>
          <a:bodyPr>
            <a:noAutofit/>
          </a:bodyPr>
          <a:lstStyle/>
          <a:p>
            <a:r>
              <a:rPr lang="en-GB" b="1" dirty="0"/>
              <a:t>Multiple Sequence Alignment (MSA):</a:t>
            </a:r>
            <a:endParaRPr lang="en-GB" dirty="0"/>
          </a:p>
          <a:p>
            <a:pPr lvl="1"/>
            <a:r>
              <a:rPr lang="en-GB" dirty="0"/>
              <a:t>Align sequences against reference set.</a:t>
            </a:r>
          </a:p>
          <a:p>
            <a:pPr lvl="1"/>
            <a:r>
              <a:rPr lang="en-GB" dirty="0"/>
              <a:t>Anchors homologous sites across genomes.</a:t>
            </a:r>
          </a:p>
          <a:p>
            <a:r>
              <a:rPr lang="en-GB" b="1" dirty="0"/>
              <a:t>Tree Building:</a:t>
            </a:r>
            <a:endParaRPr lang="en-GB" dirty="0"/>
          </a:p>
          <a:p>
            <a:pPr lvl="1"/>
            <a:r>
              <a:rPr lang="en-GB" dirty="0"/>
              <a:t>Infer evolutionary relationships from aligned data.</a:t>
            </a:r>
          </a:p>
          <a:p>
            <a:pPr lvl="1"/>
            <a:r>
              <a:rPr lang="en-GB" dirty="0"/>
              <a:t>Reference set provides stable “scaffold” for new sequences.</a:t>
            </a:r>
          </a:p>
          <a:p>
            <a:r>
              <a:rPr lang="en-GB" b="1" dirty="0"/>
              <a:t>Tools (</a:t>
            </a:r>
            <a:r>
              <a:rPr lang="en-GB" b="1" dirty="0" err="1"/>
              <a:t>Nextstrain</a:t>
            </a:r>
            <a:r>
              <a:rPr lang="en-GB" b="1" dirty="0"/>
              <a:t>, Docker):</a:t>
            </a:r>
            <a:endParaRPr lang="en-GB" dirty="0"/>
          </a:p>
          <a:p>
            <a:pPr lvl="1"/>
            <a:r>
              <a:rPr lang="en-GB" dirty="0"/>
              <a:t>Alignment →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augur align</a:t>
            </a:r>
          </a:p>
          <a:p>
            <a:pPr lvl="1"/>
            <a:r>
              <a:rPr lang="en-GB" dirty="0"/>
              <a:t>Phylogeny →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augur tree + augur refine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Alignment &amp; Tree Building</a:t>
            </a:r>
            <a:endParaRPr lang="en-ZA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198469561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10007" y="1977749"/>
            <a:ext cx="10368593" cy="3431533"/>
          </a:xfrm>
        </p:spPr>
        <p:txBody>
          <a:bodyPr>
            <a:noAutofit/>
          </a:bodyPr>
          <a:lstStyle/>
          <a:p>
            <a:pPr marL="457200" indent="-457200"/>
            <a:r>
              <a:rPr lang="en-GB" dirty="0"/>
              <a:t>A </a:t>
            </a:r>
            <a:r>
              <a:rPr lang="en-GB" i="1" dirty="0"/>
              <a:t>curated collection</a:t>
            </a:r>
            <a:r>
              <a:rPr lang="en-GB" dirty="0"/>
              <a:t> of sequences chosen to anchor analysis.</a:t>
            </a:r>
          </a:p>
          <a:p>
            <a:pPr marL="457200" indent="-457200"/>
            <a:r>
              <a:rPr lang="en-GB" dirty="0"/>
              <a:t>Provides </a:t>
            </a:r>
            <a:r>
              <a:rPr lang="en-GB" b="1" dirty="0"/>
              <a:t>context</a:t>
            </a:r>
            <a:r>
              <a:rPr lang="en-GB" dirty="0"/>
              <a:t> for:</a:t>
            </a:r>
          </a:p>
          <a:p>
            <a:pPr marL="914400" lvl="1" indent="-457200"/>
            <a:r>
              <a:rPr lang="en-GB" sz="2400" dirty="0"/>
              <a:t>Alignments</a:t>
            </a:r>
          </a:p>
          <a:p>
            <a:pPr marL="914400" lvl="1" indent="-457200"/>
            <a:r>
              <a:rPr lang="en-GB" sz="2400" dirty="0"/>
              <a:t>Phylogenetic trees</a:t>
            </a:r>
          </a:p>
          <a:p>
            <a:pPr marL="914400" lvl="1" indent="-457200"/>
            <a:r>
              <a:rPr lang="en-GB" sz="2400" dirty="0"/>
              <a:t>Genotyping and annotation</a:t>
            </a:r>
            <a:endParaRPr lang="en-GB" dirty="0"/>
          </a:p>
          <a:p>
            <a:pPr marL="457200" indent="-457200"/>
            <a:r>
              <a:rPr lang="en-GB" dirty="0"/>
              <a:t>Acts as a </a:t>
            </a:r>
            <a:r>
              <a:rPr lang="en-GB" b="1" dirty="0"/>
              <a:t>baseline</a:t>
            </a:r>
            <a:r>
              <a:rPr lang="en-GB" dirty="0"/>
              <a:t> against which new or unknown sequences are compared.</a:t>
            </a:r>
          </a:p>
          <a:p>
            <a:pPr marL="0" indent="0">
              <a:spcBef>
                <a:spcPts val="0"/>
              </a:spcBef>
              <a:buClr>
                <a:srgbClr val="C00000"/>
              </a:buClr>
              <a:buFont typeface="Arial" panose="020B0604020202020204" pitchFamily="34" charset="0"/>
              <a:buNone/>
              <a:defRPr/>
            </a:pPr>
            <a:endParaRPr lang="en-ZA" altLang="en-US" dirty="0">
              <a:solidFill>
                <a:srgbClr val="000000"/>
              </a:solidFill>
            </a:endParaRP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What is a Reference Set? </a:t>
            </a:r>
            <a:br>
              <a:rPr lang="en-GB" sz="3600" dirty="0"/>
            </a:br>
            <a:endParaRPr lang="en-ZA" altLang="en-US" sz="3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983F573-2F07-0441-8CE7-158159E5DC29}"/>
              </a:ext>
            </a:extLst>
          </p:cNvPr>
          <p:cNvSpPr/>
          <p:nvPr/>
        </p:nvSpPr>
        <p:spPr>
          <a:xfrm>
            <a:off x="10177549" y="1977749"/>
            <a:ext cx="8024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🧬</a:t>
            </a:r>
          </a:p>
        </p:txBody>
      </p:sp>
    </p:spTree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25322" y="1588212"/>
            <a:ext cx="10972800" cy="4336702"/>
          </a:xfrm>
        </p:spPr>
        <p:txBody>
          <a:bodyPr>
            <a:noAutofit/>
          </a:bodyPr>
          <a:lstStyle/>
          <a:p>
            <a:r>
              <a:rPr lang="en-GB" dirty="0"/>
              <a:t>Reference sets = </a:t>
            </a:r>
            <a:r>
              <a:rPr lang="en-GB" b="1" dirty="0"/>
              <a:t>foundation</a:t>
            </a:r>
            <a:r>
              <a:rPr lang="en-GB" dirty="0"/>
              <a:t> of viral sequence analysis.</a:t>
            </a:r>
          </a:p>
          <a:p>
            <a:r>
              <a:rPr lang="en-GB" dirty="0"/>
              <a:t>Good sets are: </a:t>
            </a:r>
            <a:r>
              <a:rPr lang="en-GB" b="1" dirty="0"/>
              <a:t>representative, high-quality, balanced, fit-for-purpose.</a:t>
            </a:r>
            <a:endParaRPr lang="en-GB" dirty="0"/>
          </a:p>
          <a:p>
            <a:r>
              <a:rPr lang="en-GB" dirty="0"/>
              <a:t>Sources differ:</a:t>
            </a:r>
          </a:p>
          <a:p>
            <a:pPr lvl="1"/>
            <a:r>
              <a:rPr lang="en-GB" b="1" dirty="0"/>
              <a:t>GenBank</a:t>
            </a:r>
            <a:r>
              <a:rPr lang="en-GB" dirty="0"/>
              <a:t> = comprehensive but messy.</a:t>
            </a:r>
          </a:p>
          <a:p>
            <a:pPr lvl="1"/>
            <a:r>
              <a:rPr lang="en-GB" b="1" dirty="0"/>
              <a:t>GISAID</a:t>
            </a:r>
            <a:r>
              <a:rPr lang="en-GB" dirty="0"/>
              <a:t> = curated but controlled.</a:t>
            </a:r>
          </a:p>
          <a:p>
            <a:pPr lvl="1"/>
            <a:r>
              <a:rPr lang="en-GB" b="1" dirty="0" err="1"/>
              <a:t>Pathoplexus</a:t>
            </a:r>
            <a:r>
              <a:rPr lang="en-GB" b="1" dirty="0"/>
              <a:t>/</a:t>
            </a:r>
            <a:r>
              <a:rPr lang="en-GB" b="1" dirty="0" err="1"/>
              <a:t>NextStrain</a:t>
            </a:r>
            <a:r>
              <a:rPr lang="en-GB" b="1" dirty="0"/>
              <a:t> </a:t>
            </a:r>
            <a:r>
              <a:rPr lang="en-GB" dirty="0"/>
              <a:t>= pre-curated.</a:t>
            </a:r>
          </a:p>
          <a:p>
            <a:r>
              <a:rPr lang="en-GB" dirty="0"/>
              <a:t>Web portals = </a:t>
            </a:r>
            <a:r>
              <a:rPr lang="en-GB" b="1" dirty="0"/>
              <a:t>exploration</a:t>
            </a:r>
            <a:r>
              <a:rPr lang="en-GB" dirty="0"/>
              <a:t>.</a:t>
            </a:r>
          </a:p>
          <a:p>
            <a:r>
              <a:rPr lang="en-GB" dirty="0"/>
              <a:t>Command line + Docker = </a:t>
            </a:r>
            <a:r>
              <a:rPr lang="en-GB" b="1" dirty="0"/>
              <a:t>reproducibility</a:t>
            </a:r>
            <a:r>
              <a:rPr lang="en-GB" dirty="0"/>
              <a:t>.</a:t>
            </a:r>
          </a:p>
          <a:p>
            <a:r>
              <a:rPr lang="en-GB" b="1" dirty="0"/>
              <a:t>QC, alignment, and tree building </a:t>
            </a:r>
            <a:r>
              <a:rPr lang="en-GB" dirty="0"/>
              <a:t>depend on having a robust reference set.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Key Points</a:t>
            </a:r>
            <a:endParaRPr lang="en-ZA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417578497"/>
      </p:ext>
    </p:extLst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59137" y="1643968"/>
            <a:ext cx="9260469" cy="43367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dirty="0"/>
              <a:t>We’ll walk through: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Downloading sequences </a:t>
            </a:r>
            <a:r>
              <a:rPr lang="en-GB" dirty="0"/>
              <a:t>(GenBank web &amp; CLI).</a:t>
            </a:r>
          </a:p>
          <a:p>
            <a:r>
              <a:rPr lang="en-GB" b="1" dirty="0"/>
              <a:t>Running QC </a:t>
            </a:r>
            <a:r>
              <a:rPr lang="en-GB" dirty="0"/>
              <a:t>with </a:t>
            </a:r>
            <a:r>
              <a:rPr lang="en-GB" dirty="0" err="1"/>
              <a:t>Nextclade</a:t>
            </a:r>
            <a:r>
              <a:rPr lang="en-GB" dirty="0"/>
              <a:t>.</a:t>
            </a:r>
          </a:p>
          <a:p>
            <a:r>
              <a:rPr lang="en-GB" b="1" dirty="0"/>
              <a:t>Filtering</a:t>
            </a:r>
            <a:r>
              <a:rPr lang="en-GB" dirty="0"/>
              <a:t> with Augur.</a:t>
            </a:r>
          </a:p>
          <a:p>
            <a:r>
              <a:rPr lang="en-GB" b="1" dirty="0"/>
              <a:t>Building</a:t>
            </a:r>
            <a:r>
              <a:rPr lang="en-GB" dirty="0"/>
              <a:t> a tree with </a:t>
            </a:r>
            <a:r>
              <a:rPr lang="en-GB" dirty="0" err="1"/>
              <a:t>Nextstrain</a:t>
            </a:r>
            <a:r>
              <a:rPr lang="en-GB" dirty="0"/>
              <a:t>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Now It’s Your Turn</a:t>
            </a:r>
            <a:endParaRPr lang="en-ZA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097554866"/>
      </p:ext>
    </p:extLst>
  </p:cSld>
  <p:clrMapOvr>
    <a:masterClrMapping/>
  </p:clrMapOvr>
  <p:transition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">
            <a:extLst>
              <a:ext uri="{FF2B5EF4-FFF2-40B4-BE49-F238E27FC236}">
                <a16:creationId xmlns:a16="http://schemas.microsoft.com/office/drawing/2014/main" id="{C0B95DC7-405E-0DAE-33C4-786C54F1FCD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8" name="Photo by ...">
            <a:extLst>
              <a:ext uri="{FF2B5EF4-FFF2-40B4-BE49-F238E27FC236}">
                <a16:creationId xmlns:a16="http://schemas.microsoft.com/office/drawing/2014/main" id="{462A99E7-3842-07D7-CA8E-041BC17CC8BF}"/>
              </a:ext>
            </a:extLst>
          </p:cNvPr>
          <p:cNvSpPr txBox="1"/>
          <p:nvPr/>
        </p:nvSpPr>
        <p:spPr>
          <a:xfrm>
            <a:off x="10689903" y="6546486"/>
            <a:ext cx="14331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>
                <a:solidFill>
                  <a:schemeClr val="bg1">
                    <a:lumMod val="95000"/>
                  </a:schemeClr>
                </a:solidFill>
                <a:latin typeface="Trebuchet MS" panose="020B0703020202090204" pitchFamily="34" charset="0"/>
              </a:rPr>
              <a:t>Photo by Stefan Els</a:t>
            </a:r>
          </a:p>
        </p:txBody>
      </p:sp>
      <p:grpSp>
        <p:nvGrpSpPr>
          <p:cNvPr id="2" name="Rectangle group">
            <a:extLst>
              <a:ext uri="{FF2B5EF4-FFF2-40B4-BE49-F238E27FC236}">
                <a16:creationId xmlns:a16="http://schemas.microsoft.com/office/drawing/2014/main" id="{5BC3122E-091D-5681-FE42-07D15697949A}"/>
              </a:ext>
            </a:extLst>
          </p:cNvPr>
          <p:cNvGrpSpPr/>
          <p:nvPr/>
        </p:nvGrpSpPr>
        <p:grpSpPr>
          <a:xfrm>
            <a:off x="0" y="368300"/>
            <a:ext cx="5271247" cy="3068273"/>
            <a:chOff x="0" y="1352622"/>
            <a:chExt cx="5040000" cy="2543863"/>
          </a:xfrm>
        </p:grpSpPr>
        <p:sp>
          <p:nvSpPr>
            <p:cNvPr id="3" name="Rectangle">
              <a:extLst>
                <a:ext uri="{FF2B5EF4-FFF2-40B4-BE49-F238E27FC236}">
                  <a16:creationId xmlns:a16="http://schemas.microsoft.com/office/drawing/2014/main" id="{B6C9A594-38F2-7CF3-EE4B-AF089AE9729F}"/>
                </a:ext>
              </a:extLst>
            </p:cNvPr>
            <p:cNvSpPr/>
            <p:nvPr/>
          </p:nvSpPr>
          <p:spPr>
            <a:xfrm>
              <a:off x="0" y="1352622"/>
              <a:ext cx="5040000" cy="2389352"/>
            </a:xfrm>
            <a:prstGeom prst="rect">
              <a:avLst/>
            </a:prstGeom>
            <a:solidFill>
              <a:srgbClr val="6122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">
              <a:extLst>
                <a:ext uri="{FF2B5EF4-FFF2-40B4-BE49-F238E27FC236}">
                  <a16:creationId xmlns:a16="http://schemas.microsoft.com/office/drawing/2014/main" id="{60989F1D-D225-56A9-C960-247C278C7260}"/>
                </a:ext>
              </a:extLst>
            </p:cNvPr>
            <p:cNvSpPr/>
            <p:nvPr/>
          </p:nvSpPr>
          <p:spPr>
            <a:xfrm>
              <a:off x="0" y="3741974"/>
              <a:ext cx="5040000" cy="1545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" name="Title ">
            <a:extLst>
              <a:ext uri="{FF2B5EF4-FFF2-40B4-BE49-F238E27FC236}">
                <a16:creationId xmlns:a16="http://schemas.microsoft.com/office/drawing/2014/main" id="{8FE30489-4F84-58B6-0499-C23D7D46E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803" y="1159261"/>
            <a:ext cx="4411640" cy="1456087"/>
          </a:xfrm>
        </p:spPr>
        <p:txBody>
          <a:bodyPr/>
          <a:lstStyle/>
          <a:p>
            <a:r>
              <a:rPr lang="en-US" dirty="0"/>
              <a:t>OVER TO YOU!!</a:t>
            </a:r>
          </a:p>
        </p:txBody>
      </p:sp>
      <p:pic>
        <p:nvPicPr>
          <p:cNvPr id="5" name="SU Logo">
            <a:extLst>
              <a:ext uri="{FF2B5EF4-FFF2-40B4-BE49-F238E27FC236}">
                <a16:creationId xmlns:a16="http://schemas.microsoft.com/office/drawing/2014/main" id="{7F86D46C-7F7E-3B1B-0A44-E2FF99C7BE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163072" y="0"/>
            <a:ext cx="4028928" cy="122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93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What is a Reference Set?</a:t>
            </a:r>
            <a:br>
              <a:rPr lang="en-GB" sz="3600" dirty="0"/>
            </a:br>
            <a:endParaRPr lang="en-ZA" altLang="en-US" sz="3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EE35C9-AE51-FB46-AAF8-780F9681B7E8}"/>
              </a:ext>
            </a:extLst>
          </p:cNvPr>
          <p:cNvSpPr/>
          <p:nvPr/>
        </p:nvSpPr>
        <p:spPr>
          <a:xfrm>
            <a:off x="914401" y="3105835"/>
            <a:ext cx="104329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dirty="0"/>
              <a:t>“Raw sequences” + “Reference set” → “Alignment” → “Tree”</a:t>
            </a:r>
          </a:p>
        </p:txBody>
      </p:sp>
    </p:spTree>
    <p:extLst>
      <p:ext uri="{BB962C8B-B14F-4D97-AF65-F5344CB8AC3E}">
        <p14:creationId xmlns:p14="http://schemas.microsoft.com/office/powerpoint/2010/main" val="345977579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403412" y="1989958"/>
            <a:ext cx="7728232" cy="3431532"/>
          </a:xfrm>
        </p:spPr>
        <p:txBody>
          <a:bodyPr>
            <a:noAutofit/>
          </a:bodyPr>
          <a:lstStyle/>
          <a:p>
            <a:r>
              <a:rPr lang="en-GB" dirty="0"/>
              <a:t>Shape the </a:t>
            </a:r>
            <a:r>
              <a:rPr lang="en-GB" b="1" dirty="0"/>
              <a:t>accuracy of alignments</a:t>
            </a:r>
          </a:p>
          <a:p>
            <a:pPr lvl="1"/>
            <a:r>
              <a:rPr lang="en-GB" dirty="0"/>
              <a:t>bad references → misaligned regions.</a:t>
            </a:r>
          </a:p>
          <a:p>
            <a:r>
              <a:rPr lang="en-GB" dirty="0"/>
              <a:t>Influence </a:t>
            </a:r>
            <a:r>
              <a:rPr lang="en-GB" b="1" dirty="0"/>
              <a:t>phylogenetic trees</a:t>
            </a:r>
          </a:p>
          <a:p>
            <a:pPr lvl="1"/>
            <a:r>
              <a:rPr lang="en-GB" dirty="0"/>
              <a:t>different reference sets can shift topology.</a:t>
            </a:r>
          </a:p>
          <a:p>
            <a:r>
              <a:rPr lang="en-GB" dirty="0"/>
              <a:t>Reduce </a:t>
            </a:r>
            <a:r>
              <a:rPr lang="en-GB" b="1" dirty="0"/>
              <a:t>bias</a:t>
            </a:r>
            <a:r>
              <a:rPr lang="en-GB" dirty="0"/>
              <a:t> by balancing representation.</a:t>
            </a:r>
          </a:p>
          <a:p>
            <a:r>
              <a:rPr lang="en-GB" dirty="0"/>
              <a:t>Provide </a:t>
            </a:r>
            <a:r>
              <a:rPr lang="en-GB" b="1" dirty="0"/>
              <a:t>interpretability</a:t>
            </a:r>
          </a:p>
          <a:p>
            <a:pPr lvl="1"/>
            <a:r>
              <a:rPr lang="en-GB" dirty="0"/>
              <a:t>results only make sense relative to good context.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74949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Why Do Reference Sets Matter?</a:t>
            </a:r>
            <a:endParaRPr lang="en-ZA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340997918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42552" y="1964723"/>
            <a:ext cx="11059298" cy="4090087"/>
          </a:xfrm>
        </p:spPr>
        <p:txBody>
          <a:bodyPr>
            <a:noAutofit/>
          </a:bodyPr>
          <a:lstStyle/>
          <a:p>
            <a:r>
              <a:rPr lang="en-GB" b="1" dirty="0"/>
              <a:t>Strengths:</a:t>
            </a:r>
            <a:endParaRPr lang="en-GB" dirty="0"/>
          </a:p>
          <a:p>
            <a:pPr lvl="1"/>
            <a:r>
              <a:rPr lang="en-GB" dirty="0"/>
              <a:t>Largest open-access virus database.</a:t>
            </a:r>
          </a:p>
          <a:p>
            <a:pPr lvl="1"/>
            <a:r>
              <a:rPr lang="en-GB" dirty="0"/>
              <a:t>Long-term archive with &gt;1M IAV sequences, &gt;500k IBV.</a:t>
            </a:r>
          </a:p>
          <a:p>
            <a:r>
              <a:rPr lang="en-GB" b="1" dirty="0"/>
              <a:t>Challenges:</a:t>
            </a:r>
            <a:endParaRPr lang="en-GB" dirty="0"/>
          </a:p>
          <a:p>
            <a:pPr lvl="1"/>
            <a:r>
              <a:rPr lang="en-GB" dirty="0"/>
              <a:t>Genome segments stored separately → harder to reconstruct full genomes.</a:t>
            </a:r>
          </a:p>
          <a:p>
            <a:pPr lvl="1"/>
            <a:r>
              <a:rPr lang="en-GB" dirty="0"/>
              <a:t>Inconsistent isolate metadata (host, location, date, clinical info).</a:t>
            </a:r>
          </a:p>
          <a:p>
            <a:pPr lvl="1"/>
            <a:r>
              <a:rPr lang="en-GB" dirty="0"/>
              <a:t>Variable accuracy/annotation quality.</a:t>
            </a:r>
          </a:p>
          <a:p>
            <a:pPr lvl="1"/>
            <a:r>
              <a:rPr lang="en-GB" dirty="0"/>
              <a:t>Limited taxonomy (often only subtype level, lineage rarely consistent).</a:t>
            </a:r>
          </a:p>
          <a:p>
            <a:pPr lvl="1"/>
            <a:r>
              <a:rPr lang="en-GB" dirty="0"/>
              <a:t>Very large datasets → difficult to manage at scale.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5395" y="284205"/>
            <a:ext cx="10972800" cy="72756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Sources of Reference Sequences</a:t>
            </a:r>
            <a:endParaRPr lang="en-ZA" altLang="en-US" sz="3600" dirty="0"/>
          </a:p>
        </p:txBody>
      </p:sp>
      <p:pic>
        <p:nvPicPr>
          <p:cNvPr id="4" name="Picture 3" descr="A blue and white logo&#10;&#10;Description automatically generated">
            <a:extLst>
              <a:ext uri="{FF2B5EF4-FFF2-40B4-BE49-F238E27FC236}">
                <a16:creationId xmlns:a16="http://schemas.microsoft.com/office/drawing/2014/main" id="{74DB8B15-0646-E346-B1E2-DCC01CB7A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1860" y="1549376"/>
            <a:ext cx="1159857" cy="14354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EE0D7E-0BDE-BD46-8B3B-AF015FA8E609}"/>
              </a:ext>
            </a:extLst>
          </p:cNvPr>
          <p:cNvSpPr/>
          <p:nvPr/>
        </p:nvSpPr>
        <p:spPr>
          <a:xfrm>
            <a:off x="4983683" y="1226637"/>
            <a:ext cx="16562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/>
              <a:t>GenBank</a:t>
            </a:r>
          </a:p>
        </p:txBody>
      </p:sp>
    </p:spTree>
    <p:extLst>
      <p:ext uri="{BB962C8B-B14F-4D97-AF65-F5344CB8AC3E}">
        <p14:creationId xmlns:p14="http://schemas.microsoft.com/office/powerpoint/2010/main" val="3622788942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1662" y="1762212"/>
            <a:ext cx="11625649" cy="4609072"/>
          </a:xfrm>
        </p:spPr>
        <p:txBody>
          <a:bodyPr>
            <a:noAutofit/>
          </a:bodyPr>
          <a:lstStyle/>
          <a:p>
            <a:r>
              <a:rPr lang="en-GB" b="1" dirty="0"/>
              <a:t>Strengths:</a:t>
            </a:r>
            <a:endParaRPr lang="en-GB" dirty="0"/>
          </a:p>
          <a:p>
            <a:pPr lvl="1"/>
            <a:r>
              <a:rPr lang="en-GB" dirty="0"/>
              <a:t>Rich, curated metadata (host, date, location standardized).</a:t>
            </a:r>
          </a:p>
          <a:p>
            <a:pPr lvl="1"/>
            <a:r>
              <a:rPr lang="en-GB" dirty="0"/>
              <a:t>Near-real-time coverage of influenza &amp; SARS-CoV-2.</a:t>
            </a:r>
          </a:p>
          <a:p>
            <a:pPr lvl="1"/>
            <a:r>
              <a:rPr lang="en-GB" dirty="0"/>
              <a:t>Lineage/phylogeny assignments often included.</a:t>
            </a:r>
          </a:p>
          <a:p>
            <a:pPr lvl="1"/>
            <a:r>
              <a:rPr lang="en-GB" dirty="0"/>
              <a:t>Collaborative ethos → credit to data generators.</a:t>
            </a:r>
          </a:p>
          <a:p>
            <a:r>
              <a:rPr lang="en-GB" b="1" dirty="0"/>
              <a:t>Challenges:</a:t>
            </a:r>
            <a:endParaRPr lang="en-GB" dirty="0"/>
          </a:p>
          <a:p>
            <a:pPr lvl="1"/>
            <a:r>
              <a:rPr lang="en-GB" dirty="0"/>
              <a:t>Controlled access → must register, agree to terms.</a:t>
            </a:r>
          </a:p>
          <a:p>
            <a:pPr lvl="1"/>
            <a:r>
              <a:rPr lang="en-GB" dirty="0"/>
              <a:t>Restricted redistribution of sequences.</a:t>
            </a:r>
          </a:p>
          <a:p>
            <a:pPr lvl="1"/>
            <a:r>
              <a:rPr lang="en-GB" dirty="0"/>
              <a:t>Coverage focused on major pathogens (influenza, SARS-CoV-2) — not comprehensive.</a:t>
            </a:r>
          </a:p>
          <a:p>
            <a:pPr lvl="1"/>
            <a:r>
              <a:rPr lang="en-GB" dirty="0"/>
              <a:t>Metadata occasionally inconsistent across submitters.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5395" y="284205"/>
            <a:ext cx="10972800" cy="72756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Sources of Reference Sequences</a:t>
            </a:r>
            <a:endParaRPr lang="en-ZA" alt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EE0D7E-0BDE-BD46-8B3B-AF015FA8E609}"/>
              </a:ext>
            </a:extLst>
          </p:cNvPr>
          <p:cNvSpPr/>
          <p:nvPr/>
        </p:nvSpPr>
        <p:spPr>
          <a:xfrm>
            <a:off x="4983683" y="1226637"/>
            <a:ext cx="12666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/>
              <a:t>GISAID</a:t>
            </a:r>
          </a:p>
        </p:txBody>
      </p:sp>
      <p:pic>
        <p:nvPicPr>
          <p:cNvPr id="3" name="Picture 2" descr="A green and white logo&#10;&#10;Description automatically generated">
            <a:extLst>
              <a:ext uri="{FF2B5EF4-FFF2-40B4-BE49-F238E27FC236}">
                <a16:creationId xmlns:a16="http://schemas.microsoft.com/office/drawing/2014/main" id="{452FED10-8250-F646-B996-CFEFDC4BD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5180" y="1762212"/>
            <a:ext cx="24003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33215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5395" y="284205"/>
            <a:ext cx="10972800" cy="72756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Sources of Reference Sequences</a:t>
            </a:r>
            <a:endParaRPr lang="en-ZA" altLang="en-US" sz="3600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DB48171-D68A-A84A-BCCF-C3A1DB48D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933" y="1224142"/>
            <a:ext cx="8346258" cy="504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442393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5395" y="284205"/>
            <a:ext cx="10972800" cy="72756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Sources of Reference Sequences</a:t>
            </a:r>
            <a:endParaRPr lang="en-ZA" altLang="en-US" sz="3600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C6B033C-861A-3A49-A981-5338A8F61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251" y="1290289"/>
            <a:ext cx="8261247" cy="501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683133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Content Placeholder 2">
            <a:extLst>
              <a:ext uri="{FF2B5EF4-FFF2-40B4-BE49-F238E27FC236}">
                <a16:creationId xmlns:a16="http://schemas.microsoft.com/office/drawing/2014/main" id="{1DAE06FE-74FD-43CC-9DA8-3349967C37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1662" y="2230244"/>
            <a:ext cx="11625649" cy="4141040"/>
          </a:xfrm>
        </p:spPr>
        <p:txBody>
          <a:bodyPr>
            <a:noAutofit/>
          </a:bodyPr>
          <a:lstStyle/>
          <a:p>
            <a:r>
              <a:rPr lang="en-GB" b="1" dirty="0"/>
              <a:t>Strengths</a:t>
            </a:r>
            <a:endParaRPr lang="en-GB" dirty="0"/>
          </a:p>
          <a:p>
            <a:pPr lvl="1"/>
            <a:r>
              <a:rPr lang="en-GB" dirty="0"/>
              <a:t>Provides curated reference datasets for specific pathogens.</a:t>
            </a:r>
          </a:p>
          <a:p>
            <a:pPr lvl="1"/>
            <a:endParaRPr lang="en-GB" dirty="0"/>
          </a:p>
          <a:p>
            <a:r>
              <a:rPr lang="en-GB" b="1" dirty="0"/>
              <a:t>Challenges</a:t>
            </a:r>
            <a:endParaRPr lang="en-GB" dirty="0"/>
          </a:p>
          <a:p>
            <a:pPr lvl="1"/>
            <a:r>
              <a:rPr lang="en-GB" dirty="0"/>
              <a:t>Reference sets tailored to specific builds → not comprehensive.</a:t>
            </a:r>
          </a:p>
          <a:p>
            <a:pPr lvl="1"/>
            <a:r>
              <a:rPr lang="en-GB" dirty="0"/>
              <a:t>Coverage focused on major pathogens (e.g. Flu, SARS-CoV-2, Ebola).</a:t>
            </a:r>
          </a:p>
          <a:p>
            <a:pPr lvl="1"/>
            <a:r>
              <a:rPr lang="en-GB" dirty="0"/>
              <a:t>Less suited for deep historical or lineage-wide reference curation.</a:t>
            </a:r>
          </a:p>
          <a:p>
            <a:pPr lvl="1"/>
            <a:r>
              <a:rPr lang="en-GB" dirty="0"/>
              <a:t>Not a general-purpose sequence archive.</a:t>
            </a:r>
          </a:p>
        </p:txBody>
      </p:sp>
      <p:sp>
        <p:nvSpPr>
          <p:cNvPr id="7171" name="Title 3">
            <a:extLst>
              <a:ext uri="{FF2B5EF4-FFF2-40B4-BE49-F238E27FC236}">
                <a16:creationId xmlns:a16="http://schemas.microsoft.com/office/drawing/2014/main" id="{A6F6A6E6-3A1C-4503-93F1-480A4325049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25395" y="284205"/>
            <a:ext cx="10972800" cy="72756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GB" sz="3600" dirty="0"/>
              <a:t>Sources of Reference Sequences</a:t>
            </a:r>
            <a:endParaRPr lang="en-ZA" alt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EE0D7E-0BDE-BD46-8B3B-AF015FA8E609}"/>
              </a:ext>
            </a:extLst>
          </p:cNvPr>
          <p:cNvSpPr/>
          <p:nvPr/>
        </p:nvSpPr>
        <p:spPr>
          <a:xfrm>
            <a:off x="4835405" y="1238992"/>
            <a:ext cx="19527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 err="1"/>
              <a:t>NextStrain</a:t>
            </a:r>
            <a:endParaRPr lang="en-GB" sz="2800" b="1" dirty="0"/>
          </a:p>
        </p:txBody>
      </p:sp>
      <p:pic>
        <p:nvPicPr>
          <p:cNvPr id="8" name="Picture 7" descr="A colorful circle with many different colored shapes&#10;&#10;Description automatically generated with medium confidence">
            <a:extLst>
              <a:ext uri="{FF2B5EF4-FFF2-40B4-BE49-F238E27FC236}">
                <a16:creationId xmlns:a16="http://schemas.microsoft.com/office/drawing/2014/main" id="{988F2B62-9C50-DA4E-83FD-AE3483F4D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6955" y="2117493"/>
            <a:ext cx="1785434" cy="178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038167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2022 SU">
      <a:dk1>
        <a:srgbClr val="4D5356"/>
      </a:dk1>
      <a:lt1>
        <a:srgbClr val="FFFFFF"/>
      </a:lt1>
      <a:dk2>
        <a:srgbClr val="4D5356"/>
      </a:dk2>
      <a:lt2>
        <a:srgbClr val="FFFFFF"/>
      </a:lt2>
      <a:accent1>
        <a:srgbClr val="61223B"/>
      </a:accent1>
      <a:accent2>
        <a:srgbClr val="B79961"/>
      </a:accent2>
      <a:accent3>
        <a:srgbClr val="82CCAE"/>
      </a:accent3>
      <a:accent4>
        <a:srgbClr val="CE3F27"/>
      </a:accent4>
      <a:accent5>
        <a:srgbClr val="922E44"/>
      </a:accent5>
      <a:accent6>
        <a:srgbClr val="461A2B"/>
      </a:accent6>
      <a:hlink>
        <a:srgbClr val="B79961"/>
      </a:hlink>
      <a:folHlink>
        <a:srgbClr val="8C979A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326AF076E4A1459BEA8249AC500254" ma:contentTypeVersion="14" ma:contentTypeDescription="Create a new document." ma:contentTypeScope="" ma:versionID="a062f677514ab5cfca301d20d380373b">
  <xsd:schema xmlns:xsd="http://www.w3.org/2001/XMLSchema" xmlns:xs="http://www.w3.org/2001/XMLSchema" xmlns:p="http://schemas.microsoft.com/office/2006/metadata/properties" xmlns:ns2="ab73e3a3-eeb5-439e-b121-679894436a4c" xmlns:ns3="95c8aa53-a62c-459b-b779-5674256fa185" targetNamespace="http://schemas.microsoft.com/office/2006/metadata/properties" ma:root="true" ma:fieldsID="0a0a88e5f47c848006d600f142dfa55c" ns2:_="" ns3:_="">
    <xsd:import namespace="ab73e3a3-eeb5-439e-b121-679894436a4c"/>
    <xsd:import namespace="95c8aa53-a62c-459b-b779-5674256fa1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73e3a3-eeb5-439e-b121-679894436a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52a57b7-faf8-40f9-a460-bb3073308a5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c8aa53-a62c-459b-b779-5674256fa18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68e27890-fbe9-4232-91cf-048893cd2aba}" ma:internalName="TaxCatchAll" ma:showField="CatchAllData" ma:web="95c8aa53-a62c-459b-b779-5674256fa1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5c8aa53-a62c-459b-b779-5674256fa185" xsi:nil="true"/>
    <lcf76f155ced4ddcb4097134ff3c332f xmlns="ab73e3a3-eeb5-439e-b121-679894436a4c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C9BFB82-552B-4CF0-895F-8F7DA9C3B2E9}">
  <ds:schemaRefs>
    <ds:schemaRef ds:uri="95c8aa53-a62c-459b-b779-5674256fa185"/>
    <ds:schemaRef ds:uri="ab73e3a3-eeb5-439e-b121-679894436a4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892287B-DDA9-43AF-877D-51351E0FB6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299697-2CF8-477D-9BB6-43782C4197C7}">
  <ds:schemaRefs>
    <ds:schemaRef ds:uri="32320dda-a88b-47bc-962e-2aaac57cca39"/>
    <ds:schemaRef ds:uri="5270dd94-f8cf-4d97-83e9-08c5e417fbc3"/>
    <ds:schemaRef ds:uri="95c8aa53-a62c-459b-b779-5674256fa185"/>
    <ds:schemaRef ds:uri="ab73e3a3-eeb5-439e-b121-679894436a4c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2423</TotalTime>
  <Words>1972</Words>
  <Application>Microsoft Macintosh PowerPoint</Application>
  <PresentationFormat>Widescreen</PresentationFormat>
  <Paragraphs>226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-apple-system</vt:lpstr>
      <vt:lpstr>Arial</vt:lpstr>
      <vt:lpstr>Calibri</vt:lpstr>
      <vt:lpstr>Courier New</vt:lpstr>
      <vt:lpstr>Raleway</vt:lpstr>
      <vt:lpstr>Times New Roman</vt:lpstr>
      <vt:lpstr>Trebuchet MS</vt:lpstr>
      <vt:lpstr>Office Theme</vt:lpstr>
      <vt:lpstr>Reference Sets in Viral Genomics:   Robert J. Gifford</vt:lpstr>
      <vt:lpstr>What is a Reference Set?  </vt:lpstr>
      <vt:lpstr>What is a Reference Set? </vt:lpstr>
      <vt:lpstr>Why Do Reference Sets Matter?</vt:lpstr>
      <vt:lpstr>Sources of Reference Sequences</vt:lpstr>
      <vt:lpstr>Sources of Reference Sequences</vt:lpstr>
      <vt:lpstr>Sources of Reference Sequences</vt:lpstr>
      <vt:lpstr>Sources of Reference Sequences</vt:lpstr>
      <vt:lpstr>Sources of Reference Sequences</vt:lpstr>
      <vt:lpstr>Sources of Reference Sequences</vt:lpstr>
      <vt:lpstr>Virus Reference Sequences</vt:lpstr>
      <vt:lpstr>GenBank Influenza Virus Entry</vt:lpstr>
      <vt:lpstr>GenBank Influenza Virus Entry</vt:lpstr>
      <vt:lpstr>Influenzavirus Genomes</vt:lpstr>
      <vt:lpstr>Selecting Reference Sets (Web)</vt:lpstr>
      <vt:lpstr>Selecting Reference Sets (CLI)</vt:lpstr>
      <vt:lpstr>Why Use Docker?</vt:lpstr>
      <vt:lpstr>Quality Control of Reference Sets</vt:lpstr>
      <vt:lpstr>Alignment &amp; Tree Building</vt:lpstr>
      <vt:lpstr>Key Points</vt:lpstr>
      <vt:lpstr>Now It’s Your Turn</vt:lpstr>
      <vt:lpstr>OVER TO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Muller, L, Mev [lm2@sun.ac.za]</dc:creator>
  <cp:lastModifiedBy>Robert Gifford</cp:lastModifiedBy>
  <cp:revision>27</cp:revision>
  <dcterms:created xsi:type="dcterms:W3CDTF">2021-09-15T08:20:16Z</dcterms:created>
  <dcterms:modified xsi:type="dcterms:W3CDTF">2025-09-19T12:54:50Z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0x010100008C6D65BAC40A45BAB92F14DB5F4FAF</vt:lpwstr>
  </property>
  <property fmtid="{D5CDD505-2E9C-101B-9397-08002B2CF9AE}" pid="3" name="MediaServiceImageTags">
    <vt:lpwstr/>
  </property>
</Properties>
</file>

<file path=docProps/thumbnail.jpeg>
</file>